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490" r:id="rId3"/>
    <p:sldId id="491" r:id="rId4"/>
    <p:sldId id="492" r:id="rId5"/>
    <p:sldId id="493" r:id="rId6"/>
    <p:sldId id="510" r:id="rId7"/>
    <p:sldId id="495" r:id="rId8"/>
    <p:sldId id="496" r:id="rId9"/>
    <p:sldId id="506" r:id="rId10"/>
    <p:sldId id="497" r:id="rId11"/>
    <p:sldId id="505" r:id="rId12"/>
    <p:sldId id="511" r:id="rId13"/>
    <p:sldId id="512" r:id="rId14"/>
    <p:sldId id="513" r:id="rId15"/>
    <p:sldId id="514" r:id="rId16"/>
    <p:sldId id="507" r:id="rId17"/>
    <p:sldId id="508" r:id="rId18"/>
    <p:sldId id="509" r:id="rId19"/>
    <p:sldId id="39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 Stevovic" initials="IS" lastIdx="1" clrIdx="0">
    <p:extLst>
      <p:ext uri="{19B8F6BF-5375-455C-9EA6-DF929625EA0E}">
        <p15:presenceInfo xmlns:p15="http://schemas.microsoft.com/office/powerpoint/2012/main" userId="Ivan Stevov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Umereni stil 2 – Naglašav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84" autoAdjust="0"/>
    <p:restoredTop sz="86925" autoAdjust="0"/>
  </p:normalViewPr>
  <p:slideViewPr>
    <p:cSldViewPr>
      <p:cViewPr varScale="1">
        <p:scale>
          <a:sx n="71" d="100"/>
          <a:sy n="71" d="100"/>
        </p:scale>
        <p:origin x="12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7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C7F2B-A263-478B-89BF-A1D5CF5E498E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AB206-98FA-4232-BC1F-7ACA289984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3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D1D-B7AA-4166-A5A2-F5EF30DFABBD}" type="datetimeFigureOut">
              <a:rPr lang="en-US" smtClean="0"/>
              <a:pPr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838450"/>
          </a:xfrm>
        </p:spPr>
        <p:txBody>
          <a:bodyPr>
            <a:noAutofit/>
          </a:bodyPr>
          <a:lstStyle/>
          <a:p>
            <a:r>
              <a:rPr lang="sr-Latn-RS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SASTAVLJANJE OBRAZACA 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FINANSIJSKIH </a:t>
            </a:r>
            <a:r>
              <a:rPr lang="x-none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IZVEŠTAJA PRIVREDNIH DRUŠTAVA 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ZA 201</a:t>
            </a:r>
            <a:r>
              <a:rPr lang="sr-Latn-RS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5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. </a:t>
            </a:r>
            <a:r>
              <a:rPr lang="x-none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GODINU</a:t>
            </a:r>
            <a:endParaRPr lang="en-US" sz="48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Ivan </a:t>
            </a:r>
            <a:r>
              <a:rPr lang="sr-Latn-R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Stevović</a:t>
            </a:r>
            <a:endParaRPr lang="sr-Latn-RS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885" y="4787900"/>
            <a:ext cx="2420230" cy="6780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Statistički izveštaj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Tabele</a:t>
            </a:r>
            <a:r>
              <a:rPr lang="en-US" b="1" dirty="0" smtClean="0"/>
              <a:t> X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sr-Latn-RS" b="1" dirty="0" smtClean="0"/>
              <a:t>e</a:t>
            </a:r>
            <a:r>
              <a:rPr lang="en-US" b="1" dirty="0" smtClean="0"/>
              <a:t> XI</a:t>
            </a:r>
            <a:r>
              <a:rPr lang="en-US" dirty="0" smtClean="0"/>
              <a:t> - </a:t>
            </a:r>
            <a:r>
              <a:rPr lang="en-US" b="1" dirty="0" smtClean="0"/>
              <a:t>RAZGRANIČENI NEGATIVNI I POZITIVNI NETO EFEKTI UGOVORENE VALUTNE KLAUZULE I KURSNIH RAZLIKA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se ne popunjavaju!!!</a:t>
            </a:r>
          </a:p>
          <a:p>
            <a:pPr>
              <a:buNone/>
            </a:pPr>
            <a:r>
              <a:rPr lang="sr-Latn-RS" dirty="0" smtClean="0"/>
              <a:t>• PODSETNIK – nije dozvoljeno razgraničenje od FI za 2014.g. u kojima je bilo obavezno ukiniti ih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Izveštaj o ostalom rezultatu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pravno</a:t>
            </a:r>
            <a:r>
              <a:rPr lang="en-US" dirty="0" smtClean="0"/>
              <a:t> lice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primenjuje</a:t>
            </a:r>
            <a:r>
              <a:rPr lang="en-US" dirty="0" smtClean="0"/>
              <a:t> MSFI, </a:t>
            </a:r>
            <a:r>
              <a:rPr lang="en-US" dirty="0" err="1" smtClean="0"/>
              <a:t>odnosno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</a:t>
            </a:r>
            <a:endParaRPr lang="sr-Latn-RS" dirty="0" smtClean="0"/>
          </a:p>
          <a:p>
            <a:r>
              <a:rPr lang="pl-PL" dirty="0" smtClean="0"/>
              <a:t>Unos se podaci u kolone 5 i 6, prema sadržini grupa računa</a:t>
            </a:r>
          </a:p>
          <a:p>
            <a:r>
              <a:rPr lang="en-US" dirty="0" err="1" smtClean="0"/>
              <a:t>iskazuju</a:t>
            </a:r>
            <a:r>
              <a:rPr lang="en-US" dirty="0" smtClean="0"/>
              <a:t> se </a:t>
            </a:r>
            <a:r>
              <a:rPr lang="en-US" dirty="0" err="1" smtClean="0"/>
              <a:t>komponente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sveobuhvatnog</a:t>
            </a:r>
            <a:r>
              <a:rPr lang="en-US" dirty="0" smtClean="0"/>
              <a:t> </a:t>
            </a:r>
            <a:r>
              <a:rPr lang="en-US" dirty="0" err="1" smtClean="0"/>
              <a:t>dobitka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gubitka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RS" dirty="0" smtClean="0"/>
              <a:t> </a:t>
            </a:r>
            <a:r>
              <a:rPr lang="en-US" dirty="0" smtClean="0"/>
              <a:t>MRS</a:t>
            </a:r>
            <a:r>
              <a:rPr lang="sr-Latn-RS" dirty="0" smtClean="0"/>
              <a:t>, i to:</a:t>
            </a:r>
            <a:r>
              <a:rPr lang="en-US" dirty="0" smtClean="0"/>
              <a:t> MRS 16, MRS 38, MRS 19, MRS 21, </a:t>
            </a:r>
            <a:r>
              <a:rPr lang="en-US" dirty="0" smtClean="0"/>
              <a:t>MRS</a:t>
            </a:r>
            <a:r>
              <a:rPr lang="sr-Latn-RS" dirty="0" smtClean="0"/>
              <a:t> 28</a:t>
            </a:r>
            <a:r>
              <a:rPr lang="en-US" dirty="0" smtClean="0"/>
              <a:t>, </a:t>
            </a:r>
            <a:r>
              <a:rPr lang="en-US" dirty="0" smtClean="0"/>
              <a:t>MRS 39, MSFI 7</a:t>
            </a:r>
            <a:r>
              <a:rPr lang="sr-Latn-RS" dirty="0" smtClean="0"/>
              <a:t> i relevantne odredbe MSFI za MSP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Izveštaj o ostalom rezultatu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i="1" dirty="0" smtClean="0"/>
              <a:t>Primer</a:t>
            </a:r>
            <a:r>
              <a:rPr lang="sr-Latn-RS" sz="2400" i="1" dirty="0"/>
              <a:t> </a:t>
            </a:r>
            <a:r>
              <a:rPr lang="sr-Latn-RS" sz="2400" i="1" dirty="0" smtClean="0"/>
              <a:t>– promene na revalorizacionim rezervama</a:t>
            </a:r>
          </a:p>
          <a:p>
            <a:pPr marL="0" indent="0">
              <a:buNone/>
            </a:pPr>
            <a:r>
              <a:rPr lang="sr-Latn-RS" sz="2400" i="1" dirty="0" smtClean="0"/>
              <a:t>Pravno lice je u 2014. godini izvršilo revalorizaciju nekretnina i po tom osnovu priznalo revalorizacione rezerve u iznosu od 100.000 dinara. Odložene poreske obaveze utvrđene su u iznosu od 15.000 dinara.</a:t>
            </a:r>
          </a:p>
          <a:p>
            <a:pPr marL="0" indent="0">
              <a:buNone/>
            </a:pPr>
            <a:r>
              <a:rPr lang="sr-Latn-RS" sz="2400" i="1" dirty="0" smtClean="0"/>
              <a:t>U 2015. godini pravno lice je:</a:t>
            </a:r>
          </a:p>
          <a:p>
            <a:pPr marL="914400" lvl="1" indent="-457200">
              <a:buFont typeface="+mj-lt"/>
              <a:buAutoNum type="alphaLcParenR"/>
            </a:pPr>
            <a:r>
              <a:rPr lang="sr-Latn-RS" sz="2000" i="1" dirty="0" smtClean="0"/>
              <a:t>Izvršilo novu revalorizaciju po kojoj je umanjena vrednost nepokretnosti i smanjenje su revalorizacione rezerve za 30.000 dinara. Priznato i smanjenje odloženih poreskih obaveza za 4.500 dinara. Neto efekat smanjenja 25.500;</a:t>
            </a:r>
          </a:p>
          <a:p>
            <a:pPr marL="914400" lvl="1" indent="-457200">
              <a:buFont typeface="+mj-lt"/>
              <a:buAutoNum type="alphaLcParenR"/>
            </a:pPr>
            <a:r>
              <a:rPr lang="sr-Latn-RS" sz="2000" i="1" dirty="0" smtClean="0"/>
              <a:t>Otuđilo navedenu nepokretnost i revalorizacione rezerve prenelo na neraspoređenu dobit;</a:t>
            </a:r>
          </a:p>
          <a:p>
            <a:pPr marL="914400" lvl="1" indent="-457200">
              <a:buFont typeface="+mj-lt"/>
              <a:buAutoNum type="alphaLcParenR"/>
            </a:pPr>
            <a:endParaRPr lang="sr-Latn-RS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519511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sr-Latn-RS" dirty="0"/>
              <a:t>Izveštaj o ostalom rezultatu</a:t>
            </a:r>
            <a:endParaRPr lang="en-US" dirty="0"/>
          </a:p>
        </p:txBody>
      </p:sp>
      <p:graphicFrame>
        <p:nvGraphicFramePr>
          <p:cNvPr id="4" name="Čuvar mesta za sadržaj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610030"/>
              </p:ext>
            </p:extLst>
          </p:nvPr>
        </p:nvGraphicFramePr>
        <p:xfrm>
          <a:off x="457201" y="1981200"/>
          <a:ext cx="8229599" cy="36914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55552">
                  <a:extLst>
                    <a:ext uri="{9D8B030D-6E8A-4147-A177-3AD203B41FA5}">
                      <a16:colId xmlns:a16="http://schemas.microsoft.com/office/drawing/2014/main" val="668703329"/>
                    </a:ext>
                  </a:extLst>
                </a:gridCol>
                <a:gridCol w="4491651">
                  <a:extLst>
                    <a:ext uri="{9D8B030D-6E8A-4147-A177-3AD203B41FA5}">
                      <a16:colId xmlns:a16="http://schemas.microsoft.com/office/drawing/2014/main" val="2553864566"/>
                    </a:ext>
                  </a:extLst>
                </a:gridCol>
                <a:gridCol w="682404">
                  <a:extLst>
                    <a:ext uri="{9D8B030D-6E8A-4147-A177-3AD203B41FA5}">
                      <a16:colId xmlns:a16="http://schemas.microsoft.com/office/drawing/2014/main" val="1765730925"/>
                    </a:ext>
                  </a:extLst>
                </a:gridCol>
                <a:gridCol w="1099996">
                  <a:extLst>
                    <a:ext uri="{9D8B030D-6E8A-4147-A177-3AD203B41FA5}">
                      <a16:colId xmlns:a16="http://schemas.microsoft.com/office/drawing/2014/main" val="1812621169"/>
                    </a:ext>
                  </a:extLst>
                </a:gridCol>
                <a:gridCol w="1099996">
                  <a:extLst>
                    <a:ext uri="{9D8B030D-6E8A-4147-A177-3AD203B41FA5}">
                      <a16:colId xmlns:a16="http://schemas.microsoft.com/office/drawing/2014/main" val="283786032"/>
                    </a:ext>
                  </a:extLst>
                </a:gridCol>
              </a:tblGrid>
              <a:tr h="365760">
                <a:tc row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Gr. Računa, račun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Pozicija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AOP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Iznos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565166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r-Latn-R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2015.</a:t>
                      </a:r>
                      <a:endParaRPr lang="sr-Latn-R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r-Latn-R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2014.</a:t>
                      </a:r>
                      <a:endParaRPr lang="sr-Latn-R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00755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sr-Latn-RS" sz="14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DOBITAK (AOP 1064)</a:t>
                      </a:r>
                      <a:endParaRPr lang="sr-Latn-R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2001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409292"/>
                  </a:ext>
                </a:extLst>
              </a:tr>
              <a:tr h="369989">
                <a:tc rowSpan="3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330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Promene revalorizacije NI i NPO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001945"/>
                  </a:ext>
                </a:extLst>
              </a:tr>
              <a:tr h="369989">
                <a:tc vMerge="1"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a) povećanje revalorizacionih rezervi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2003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383989"/>
                  </a:ext>
                </a:extLst>
              </a:tr>
              <a:tr h="369989">
                <a:tc vMerge="1"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b) smanjenje revalorizacionih rezervi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2004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</a:rPr>
                        <a:t>25.500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926931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POREZ NA OSTALI SVEOBUHVATNI DOBITAK ILI GUBITAK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80727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OSTALI SVEOBUHVATNI DOBITAK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85.000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773590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OSTALI SVEOBUHVATNI GUBITAK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2023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25.500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883768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UKUPAN</a:t>
                      </a:r>
                      <a:r>
                        <a:rPr lang="sr-Latn-RS" sz="14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NETO SVEOBUHVATNI DOBITAK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174.500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285.000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932520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sz="2400" dirty="0" smtClean="0"/>
              <a:t>pod a)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592492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sr-Latn-RS" dirty="0"/>
              <a:t>Izveštaj o ostalom rezultatu</a:t>
            </a:r>
            <a:endParaRPr lang="en-US" dirty="0"/>
          </a:p>
        </p:txBody>
      </p:sp>
      <p:graphicFrame>
        <p:nvGraphicFramePr>
          <p:cNvPr id="4" name="Čuvar mesta za sadržaj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703873"/>
              </p:ext>
            </p:extLst>
          </p:nvPr>
        </p:nvGraphicFramePr>
        <p:xfrm>
          <a:off x="457201" y="1981200"/>
          <a:ext cx="8229599" cy="36914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55552">
                  <a:extLst>
                    <a:ext uri="{9D8B030D-6E8A-4147-A177-3AD203B41FA5}">
                      <a16:colId xmlns:a16="http://schemas.microsoft.com/office/drawing/2014/main" val="668703329"/>
                    </a:ext>
                  </a:extLst>
                </a:gridCol>
                <a:gridCol w="4491651">
                  <a:extLst>
                    <a:ext uri="{9D8B030D-6E8A-4147-A177-3AD203B41FA5}">
                      <a16:colId xmlns:a16="http://schemas.microsoft.com/office/drawing/2014/main" val="2553864566"/>
                    </a:ext>
                  </a:extLst>
                </a:gridCol>
                <a:gridCol w="682404">
                  <a:extLst>
                    <a:ext uri="{9D8B030D-6E8A-4147-A177-3AD203B41FA5}">
                      <a16:colId xmlns:a16="http://schemas.microsoft.com/office/drawing/2014/main" val="1765730925"/>
                    </a:ext>
                  </a:extLst>
                </a:gridCol>
                <a:gridCol w="1099996">
                  <a:extLst>
                    <a:ext uri="{9D8B030D-6E8A-4147-A177-3AD203B41FA5}">
                      <a16:colId xmlns:a16="http://schemas.microsoft.com/office/drawing/2014/main" val="1812621169"/>
                    </a:ext>
                  </a:extLst>
                </a:gridCol>
                <a:gridCol w="1099996">
                  <a:extLst>
                    <a:ext uri="{9D8B030D-6E8A-4147-A177-3AD203B41FA5}">
                      <a16:colId xmlns:a16="http://schemas.microsoft.com/office/drawing/2014/main" val="283786032"/>
                    </a:ext>
                  </a:extLst>
                </a:gridCol>
              </a:tblGrid>
              <a:tr h="365760">
                <a:tc row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Gr. Računa, račun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Pozicija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AOP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solidFill>
                            <a:schemeClr val="bg1"/>
                          </a:solidFill>
                        </a:rPr>
                        <a:t>Iznos</a:t>
                      </a:r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r-Latn-R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565166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r-Latn-R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2015.</a:t>
                      </a:r>
                      <a:endParaRPr lang="sr-Latn-R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r-Latn-R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2014.</a:t>
                      </a:r>
                      <a:endParaRPr lang="sr-Latn-R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00755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sr-Latn-RS" sz="14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DOBITAK (AOP 1064)</a:t>
                      </a:r>
                      <a:endParaRPr lang="sr-Latn-R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2001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409292"/>
                  </a:ext>
                </a:extLst>
              </a:tr>
              <a:tr h="369989">
                <a:tc rowSpan="3"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330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Promene revalorizacije NI i NPO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001945"/>
                  </a:ext>
                </a:extLst>
              </a:tr>
              <a:tr h="369989">
                <a:tc vMerge="1"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a) povećanje revalorizacionih rezervi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2003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100.000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383989"/>
                  </a:ext>
                </a:extLst>
              </a:tr>
              <a:tr h="369989">
                <a:tc vMerge="1"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b) smanjenje revalorizacionih rezervi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2004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</a:rPr>
                        <a:t>-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926931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POREZ NA OSTALI SVEOBUHVATNI DOBITAK ILI GUBITAK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80727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OSTALI SVEOBUHVATNI DOBITAK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85.000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773590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NETO OSTALI SVEOBUHVATNI GUBITAK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2023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883768"/>
                  </a:ext>
                </a:extLst>
              </a:tr>
              <a:tr h="369989">
                <a:tc>
                  <a:txBody>
                    <a:bodyPr/>
                    <a:lstStyle/>
                    <a:p>
                      <a:pPr algn="ctr"/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UKUPAN</a:t>
                      </a:r>
                      <a:r>
                        <a:rPr lang="sr-Latn-RS" sz="14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NETO SVEOBUHVATNI DOBITAK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sr-Latn-RS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200.000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285.000</a:t>
                      </a:r>
                      <a:endParaRPr lang="sr-Latn-RS" sz="14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932520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sz="2400" dirty="0" smtClean="0"/>
              <a:t>pod b)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781716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Izveštaj o ostalom rezultatu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sr-Latn-RS" sz="2200" i="1" dirty="0" smtClean="0"/>
              <a:t>Primer</a:t>
            </a:r>
            <a:r>
              <a:rPr lang="sr-Latn-RS" sz="2200" i="1" dirty="0"/>
              <a:t> </a:t>
            </a:r>
            <a:r>
              <a:rPr lang="sr-Latn-RS" sz="2200" i="1" dirty="0" smtClean="0"/>
              <a:t>– promene na revalorizacionim rezervama</a:t>
            </a:r>
          </a:p>
          <a:p>
            <a:pPr marL="0" indent="0">
              <a:buNone/>
            </a:pPr>
            <a:r>
              <a:rPr lang="sr-Latn-RS" sz="2200" i="1" dirty="0" smtClean="0"/>
              <a:t>	</a:t>
            </a:r>
            <a:r>
              <a:rPr lang="sr-Latn-RS" sz="2200" i="1" u="sng" dirty="0" smtClean="0"/>
              <a:t>Napomene</a:t>
            </a:r>
          </a:p>
          <a:p>
            <a:pPr marL="914400" lvl="1" indent="-457200">
              <a:buFont typeface="+mj-lt"/>
              <a:buAutoNum type="alphaLcParenR"/>
            </a:pPr>
            <a:r>
              <a:rPr lang="sr-Latn-RS" sz="2200" i="1" dirty="0" smtClean="0"/>
              <a:t>Iako je propisan bruto princip prikazivanja podataka u slučaju smanjenja u određenim slučajevima potrebno je iskazati neto iznos (zbog nedostataka u obrascu IOR);</a:t>
            </a:r>
          </a:p>
          <a:p>
            <a:pPr marL="914400" lvl="1" indent="-457200">
              <a:buFont typeface="+mj-lt"/>
              <a:buAutoNum type="alphaLcParenR"/>
            </a:pPr>
            <a:r>
              <a:rPr lang="sr-Latn-RS" sz="2200" i="1" dirty="0" smtClean="0"/>
              <a:t>Kod </a:t>
            </a:r>
            <a:r>
              <a:rPr lang="sr-Latn-RS" sz="2200" b="1" i="1" dirty="0" smtClean="0"/>
              <a:t>stavki koje </a:t>
            </a:r>
            <a:r>
              <a:rPr lang="sr-Latn-RS" sz="2200" b="1" i="1" u="sng" dirty="0" smtClean="0"/>
              <a:t>neće</a:t>
            </a:r>
            <a:r>
              <a:rPr lang="sr-Latn-RS" sz="2200" b="1" i="1" dirty="0" smtClean="0"/>
              <a:t> biti reklasifikovane u BU u budućim periodima </a:t>
            </a:r>
            <a:r>
              <a:rPr lang="sr-Latn-RS" sz="2200" i="1" dirty="0" smtClean="0"/>
              <a:t>prilikom njihovog ukidanja i prenosa na neraspoređenu dobit </a:t>
            </a:r>
            <a:r>
              <a:rPr lang="sr-Latn-RS" sz="2200" b="1" i="1" dirty="0" smtClean="0"/>
              <a:t>ne prikazuje</a:t>
            </a:r>
            <a:r>
              <a:rPr lang="sr-Latn-RS" sz="2200" i="1" dirty="0" smtClean="0"/>
              <a:t> se smanjenje u obrascu IOR.</a:t>
            </a:r>
          </a:p>
          <a:p>
            <a:pPr marL="457200" lvl="1" indent="0">
              <a:buNone/>
            </a:pPr>
            <a:r>
              <a:rPr lang="sr-Latn-RS" sz="2200" i="1" dirty="0" smtClean="0"/>
              <a:t>	</a:t>
            </a:r>
          </a:p>
          <a:p>
            <a:pPr marL="457200" lvl="1" indent="0">
              <a:buNone/>
            </a:pPr>
            <a:r>
              <a:rPr lang="sr-Latn-RS" sz="2200" i="1" dirty="0"/>
              <a:t>	</a:t>
            </a:r>
            <a:r>
              <a:rPr lang="sr-Latn-RS" sz="2200" i="1" dirty="0" smtClean="0"/>
              <a:t>Napomena pod b. </a:t>
            </a:r>
            <a:r>
              <a:rPr lang="sr-Latn-RS" sz="2200" b="1" i="1" dirty="0" smtClean="0"/>
              <a:t>ne odnosi se na stavke koje naknadno 	mogu biti reklasifikovane u BU u budućim periodima </a:t>
            </a:r>
            <a:r>
              <a:rPr lang="sr-Latn-RS" sz="2200" i="1" dirty="0" smtClean="0"/>
              <a:t>(npr. 	dobici/gubici po osnovu </a:t>
            </a:r>
            <a:r>
              <a:rPr lang="sr-Latn-RS" sz="2200" i="1" dirty="0" err="1" smtClean="0"/>
              <a:t>HoV</a:t>
            </a:r>
            <a:r>
              <a:rPr lang="sr-Latn-RS" sz="2200" i="1" dirty="0" smtClean="0"/>
              <a:t> raspoloživih za prodaju i sl.)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953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88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Stečaj/likvidacija/statusna promena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Ako su u toku godine sastavljanji vanredni FI, FI za </a:t>
            </a:r>
            <a:r>
              <a:rPr lang="sr-Latn-RS" dirty="0" smtClean="0"/>
              <a:t>2015.g</a:t>
            </a:r>
            <a:r>
              <a:rPr lang="sr-Latn-RS" dirty="0" smtClean="0"/>
              <a:t>. prikazuju se podaci objedinjeno – od 1.1-31.12.2015.g.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znaka “stečaj”, “likvidacija”, “statusna promena”</a:t>
            </a:r>
          </a:p>
          <a:p>
            <a:r>
              <a:rPr lang="sr-Latn-RS" dirty="0" smtClean="0"/>
              <a:t>“Novoosnivanje” – pravno lice nastalo iz statusne promene</a:t>
            </a:r>
          </a:p>
          <a:p>
            <a:r>
              <a:rPr lang="sr-Latn-RS" dirty="0" smtClean="0"/>
              <a:t>“Novoosnovani” – pravno lice i preduzetnik (koji je prešao na dvojno knjigovodstvo)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Napomene</a:t>
            </a:r>
            <a:r>
              <a:rPr lang="sr-Latn-RS" dirty="0" smtClean="0"/>
              <a:t> uz 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Za pravna lica i preduzetnike koji primenjuju</a:t>
            </a:r>
          </a:p>
          <a:p>
            <a:pPr>
              <a:buNone/>
            </a:pPr>
            <a:r>
              <a:rPr lang="sr-Latn-RS" dirty="0" smtClean="0"/>
              <a:t>	- pune MRS/MSFI </a:t>
            </a:r>
          </a:p>
          <a:p>
            <a:pPr>
              <a:buNone/>
            </a:pPr>
            <a:r>
              <a:rPr lang="sr-Latn-RS" dirty="0" smtClean="0"/>
              <a:t>	- MSFI za MSP</a:t>
            </a:r>
          </a:p>
          <a:p>
            <a:pPr>
              <a:buNone/>
            </a:pPr>
            <a:r>
              <a:rPr lang="sr-Latn-RS" dirty="0" smtClean="0"/>
              <a:t>	- za druga pravna lica osim mikro</a:t>
            </a:r>
          </a:p>
          <a:p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 smtClean="0"/>
              <a:t>opise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detaljnije</a:t>
            </a:r>
            <a:r>
              <a:rPr lang="en-US" dirty="0" smtClean="0"/>
              <a:t> </a:t>
            </a:r>
            <a:r>
              <a:rPr lang="en-US" dirty="0" err="1" smtClean="0"/>
              <a:t>raščlanjavanje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prikazanih</a:t>
            </a:r>
            <a:r>
              <a:rPr lang="en-US" dirty="0" smtClean="0"/>
              <a:t> u </a:t>
            </a:r>
            <a:r>
              <a:rPr lang="sr-Latn-RS" dirty="0" smtClean="0"/>
              <a:t>BS</a:t>
            </a:r>
            <a:r>
              <a:rPr lang="en-US" dirty="0" smtClean="0"/>
              <a:t>, </a:t>
            </a:r>
            <a:r>
              <a:rPr lang="sr-Latn-RS" dirty="0" smtClean="0"/>
              <a:t>BU</a:t>
            </a:r>
            <a:r>
              <a:rPr lang="en-US" dirty="0" smtClean="0"/>
              <a:t>, </a:t>
            </a:r>
            <a:r>
              <a:rPr lang="sr-Latn-RS" dirty="0" smtClean="0"/>
              <a:t>IOR</a:t>
            </a:r>
            <a:r>
              <a:rPr lang="en-US" dirty="0" smtClean="0"/>
              <a:t>, </a:t>
            </a:r>
            <a:r>
              <a:rPr lang="sr-Latn-RS" dirty="0" smtClean="0"/>
              <a:t>IOTG</a:t>
            </a:r>
            <a:r>
              <a:rPr lang="en-US" dirty="0" smtClean="0"/>
              <a:t> I </a:t>
            </a:r>
            <a:r>
              <a:rPr lang="sr-Latn-RS" dirty="0" smtClean="0"/>
              <a:t>IOPNK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prikazane</a:t>
            </a:r>
            <a:r>
              <a:rPr lang="en-US" dirty="0" smtClean="0"/>
              <a:t> u </a:t>
            </a:r>
            <a:r>
              <a:rPr lang="sr-Latn-RS" dirty="0" smtClean="0"/>
              <a:t>FI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zahtevima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MRS, </a:t>
            </a:r>
            <a:r>
              <a:rPr lang="en-US" dirty="0" err="1" smtClean="0"/>
              <a:t>odnosno</a:t>
            </a:r>
            <a:r>
              <a:rPr lang="en-US" dirty="0" smtClean="0"/>
              <a:t> MSFI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obelodanjivanjem</a:t>
            </a:r>
            <a:endParaRPr lang="sr-Latn-RS" dirty="0" smtClean="0"/>
          </a:p>
          <a:p>
            <a:r>
              <a:rPr lang="en-US" dirty="0" smtClean="0"/>
              <a:t>T</a:t>
            </a:r>
            <a:r>
              <a:rPr lang="sr-Latn-RS" dirty="0" smtClean="0"/>
              <a:t>a red. </a:t>
            </a:r>
            <a:r>
              <a:rPr lang="en-US" dirty="0" smtClean="0"/>
              <a:t>B</a:t>
            </a:r>
            <a:r>
              <a:rPr lang="sr-Latn-RS" dirty="0" smtClean="0"/>
              <a:t>r </a:t>
            </a:r>
            <a:r>
              <a:rPr lang="en-US" dirty="0" err="1" smtClean="0"/>
              <a:t>koriste</a:t>
            </a:r>
            <a:r>
              <a:rPr lang="en-US" dirty="0" smtClean="0"/>
              <a:t> se </a:t>
            </a:r>
            <a:r>
              <a:rPr lang="en-US" dirty="0" err="1" smtClean="0"/>
              <a:t>arapski</a:t>
            </a:r>
            <a:r>
              <a:rPr lang="en-US" dirty="0" smtClean="0"/>
              <a:t> </a:t>
            </a:r>
            <a:r>
              <a:rPr lang="en-US" dirty="0" err="1" smtClean="0"/>
              <a:t>brojevi</a:t>
            </a:r>
            <a:r>
              <a:rPr lang="en-US" dirty="0" smtClean="0"/>
              <a:t>,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redosledu</a:t>
            </a:r>
            <a:r>
              <a:rPr lang="en-US" dirty="0" smtClean="0"/>
              <a:t> </a:t>
            </a:r>
            <a:r>
              <a:rPr lang="en-US" dirty="0" err="1" smtClean="0"/>
              <a:t>prikazivanja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u </a:t>
            </a:r>
            <a:r>
              <a:rPr lang="sr-Latn-RS" dirty="0" smtClean="0"/>
              <a:t>FI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b="1" dirty="0" err="1" smtClean="0"/>
              <a:t>maksimalno</a:t>
            </a:r>
            <a:r>
              <a:rPr lang="en-US" b="1" dirty="0" smtClean="0"/>
              <a:t> 50 </a:t>
            </a:r>
            <a:r>
              <a:rPr lang="en-US" b="1" dirty="0" err="1" smtClean="0"/>
              <a:t>karaktera</a:t>
            </a:r>
            <a:r>
              <a:rPr lang="en-US" b="1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unose</a:t>
            </a:r>
            <a:r>
              <a:rPr lang="en-US" dirty="0" smtClean="0"/>
              <a:t> u </a:t>
            </a:r>
            <a:r>
              <a:rPr lang="en-US" dirty="0" err="1" smtClean="0"/>
              <a:t>obrasce</a:t>
            </a:r>
            <a:r>
              <a:rPr lang="en-US" dirty="0" smtClean="0"/>
              <a:t> </a:t>
            </a:r>
            <a:r>
              <a:rPr lang="sr-Latn-RS" dirty="0" smtClean="0"/>
              <a:t>FI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Napomene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sr-Latn-RS" dirty="0" smtClean="0"/>
              <a:t>FI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vi-VN" sz="7600" dirty="0" smtClean="0"/>
              <a:t>1) opšte informacije o pravnom licu (sedište, pravna forma, opis prirode poslovanja i glavnih aktivnosti, naziv matičnog pravnog lica i krajnjeg vlasnika matičnog pravnog lica, podatak o prosečnom broju zaposlenih u toku godine na bazi stanja krajem svakog meseca);</a:t>
            </a:r>
          </a:p>
          <a:p>
            <a:pPr>
              <a:buNone/>
            </a:pPr>
            <a:r>
              <a:rPr lang="vi-VN" sz="7600" dirty="0" smtClean="0"/>
              <a:t>2) informaciju o usaglašenosti sa nacionalnim propisima i MRS;</a:t>
            </a:r>
          </a:p>
          <a:p>
            <a:pPr>
              <a:buNone/>
            </a:pPr>
            <a:r>
              <a:rPr lang="vi-VN" sz="7600" dirty="0" smtClean="0"/>
              <a:t>3) informaciju o korekciji početnog stanja po osnovu greške i promena računovodstvenih politika;</a:t>
            </a:r>
          </a:p>
          <a:p>
            <a:pPr>
              <a:buNone/>
            </a:pPr>
            <a:r>
              <a:rPr lang="vi-VN" sz="7600" dirty="0" smtClean="0"/>
              <a:t>4) informaciju o primenjenim osnovama za vrednovanje pozicija u pripremi finansijskog izveštaja;</a:t>
            </a:r>
          </a:p>
          <a:p>
            <a:pPr>
              <a:buNone/>
            </a:pPr>
            <a:r>
              <a:rPr lang="vi-VN" sz="7600" dirty="0" smtClean="0"/>
              <a:t>5) informaciju o računovodstvenim politikama, koje su odabrane i primenjene na značajne poslovne promene i događaje; </a:t>
            </a:r>
          </a:p>
          <a:p>
            <a:pPr>
              <a:buNone/>
            </a:pPr>
            <a:r>
              <a:rPr lang="vi-VN" sz="7600" dirty="0" smtClean="0"/>
              <a:t>6) informacije o stavkama koje se nisu kvalifikovale za priznavanje u izveštajima iz stava 1. ovog člana, a značajne su za ocenu finansijskog položaja i uspešnosti poslovanja pravnog lica. </a:t>
            </a:r>
            <a:endParaRPr lang="sr-Latn-RS" sz="7600" dirty="0" smtClean="0"/>
          </a:p>
          <a:p>
            <a:pPr>
              <a:buNone/>
            </a:pPr>
            <a:endParaRPr lang="sr-Latn-RS" sz="7600" dirty="0" smtClean="0"/>
          </a:p>
          <a:p>
            <a:pPr>
              <a:buNone/>
            </a:pPr>
            <a:r>
              <a:rPr lang="sr-Latn-RS" sz="7600" dirty="0" smtClean="0"/>
              <a:t>• </a:t>
            </a:r>
            <a:r>
              <a:rPr lang="en-US" sz="7600" dirty="0" err="1" smtClean="0">
                <a:latin typeface="Arial" pitchFamily="34" charset="0"/>
                <a:cs typeface="Arial" pitchFamily="34" charset="0"/>
              </a:rPr>
              <a:t>Neusaglašena</a:t>
            </a:r>
            <a:r>
              <a:rPr lang="sr-Latn-RS" sz="7600" dirty="0" smtClean="0">
                <a:latin typeface="Arial" pitchFamily="34" charset="0"/>
                <a:cs typeface="Arial" pitchFamily="34" charset="0"/>
              </a:rPr>
              <a:t> potraživanja i obaveze  (član 18. Zakona o računovodstvu) </a:t>
            </a:r>
            <a:endParaRPr lang="vi-VN" sz="7600" dirty="0" smtClean="0">
              <a:latin typeface="Arial" pitchFamily="34" charset="0"/>
              <a:cs typeface="Arial" pitchFamily="34" charset="0"/>
            </a:endParaRPr>
          </a:p>
          <a:p>
            <a:endParaRPr lang="en-US" sz="5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819400"/>
            <a:ext cx="5589415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7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HVALA NA PAŽNJI</a:t>
            </a:r>
            <a:r>
              <a:rPr lang="sr-Latn-RS" sz="47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!</a:t>
            </a:r>
            <a:endParaRPr lang="en-US" sz="47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Picture 3" descr="logo-poreski-instruktor.gif"/>
          <p:cNvPicPr>
            <a:picLocks noChangeAspect="1"/>
          </p:cNvPicPr>
          <p:nvPr/>
        </p:nvPicPr>
        <p:blipFill>
          <a:blip r:embed="rId2" cstate="print">
            <a:lum bright="2000" contrast="1000"/>
          </a:blip>
          <a:stretch>
            <a:fillRect/>
          </a:stretch>
        </p:blipFill>
        <p:spPr>
          <a:xfrm>
            <a:off x="4572000" y="6120000"/>
            <a:ext cx="4211997" cy="46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Bilans stanja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</a:t>
            </a:r>
            <a:r>
              <a:rPr lang="sr-Latn-RS" dirty="0" smtClean="0"/>
              <a:t>ikro pravna lica i preduzetnici iskazuju skraćeni obim podataka – samo na pozicijama koje su označene slovnim oznakama i rimskim brojevima (ukupno 46)</a:t>
            </a:r>
          </a:p>
          <a:p>
            <a:r>
              <a:rPr lang="sr-Latn-RS" dirty="0" smtClean="0"/>
              <a:t>Ne odnosi se na ona koja su se opredelila da primenjuju MSFI za MSP</a:t>
            </a:r>
          </a:p>
          <a:p>
            <a:r>
              <a:rPr lang="sr-Latn-RS" dirty="0" smtClean="0"/>
              <a:t>Podaci se iskazuju u neto iznosu</a:t>
            </a:r>
          </a:p>
          <a:p>
            <a:r>
              <a:rPr lang="sr-Latn-RS" dirty="0" smtClean="0"/>
              <a:t>AOP 0420 “IX. Učešće bez prava kontrole” – samo u konsolidovanim FI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Uporedni podaci 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Kolona 5 Tekuća godina –stanje na dan 31.12.2015.g.</a:t>
            </a:r>
          </a:p>
          <a:p>
            <a:r>
              <a:rPr lang="sr-Latn-RS" dirty="0" smtClean="0"/>
              <a:t>K</a:t>
            </a:r>
            <a:r>
              <a:rPr lang="en-US" dirty="0" smtClean="0"/>
              <a:t>o</a:t>
            </a:r>
            <a:r>
              <a:rPr lang="sr-Latn-RS" dirty="0" smtClean="0"/>
              <a:t>lona 6 Prethodna godina – krajnje stanje na dan 31.12.2014.g.</a:t>
            </a:r>
          </a:p>
          <a:p>
            <a:r>
              <a:rPr lang="sr-Latn-RS" b="1" dirty="0" smtClean="0"/>
              <a:t>Kolona 7 Prethodna godina – početno stanje 1.1.2014.g.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Podaci u koloni 7 BS iskazuju se samo u slučaju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etrospektivne primene računovodstvene politike – prva primena MSFI za MSP</a:t>
            </a:r>
          </a:p>
          <a:p>
            <a:r>
              <a:rPr lang="sr-Latn-RS" dirty="0" smtClean="0"/>
              <a:t>Retrospektivnog prepravljanja stavki u FI – ispravke greške</a:t>
            </a:r>
          </a:p>
          <a:p>
            <a:r>
              <a:rPr lang="en-US" dirty="0" smtClean="0"/>
              <a:t>R</a:t>
            </a:r>
            <a:r>
              <a:rPr lang="sr-Latn-RS" dirty="0" smtClean="0"/>
              <a:t>eklasifikacije stavki u FI – ovde ne spada reklasifikacija usled primene novog KO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Gubitak iznad visine 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Kapital = Imovina – Obaveze</a:t>
            </a:r>
          </a:p>
          <a:p>
            <a:endParaRPr lang="sr-Latn-RS" dirty="0" smtClean="0"/>
          </a:p>
          <a:p>
            <a:r>
              <a:rPr lang="sr-Latn-RS" dirty="0" smtClean="0"/>
              <a:t>Ako je razlika negativna postoji gubitak iznad visine kapitala</a:t>
            </a:r>
          </a:p>
          <a:p>
            <a:endParaRPr lang="sr-Latn-RS" dirty="0" smtClean="0"/>
          </a:p>
          <a:p>
            <a:r>
              <a:rPr lang="sr-Latn-RS" dirty="0" smtClean="0"/>
              <a:t>PODSETNIK - sa računu 290 potrebno je reklasifikovati na račun 350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Gubitak iznad visine kapitala</a:t>
            </a:r>
            <a:endParaRPr lang="en-US" dirty="0"/>
          </a:p>
        </p:txBody>
      </p:sp>
      <p:graphicFrame>
        <p:nvGraphicFramePr>
          <p:cNvPr id="4" name="Čuvar mesta za sadržaj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667283"/>
              </p:ext>
            </p:extLst>
          </p:nvPr>
        </p:nvGraphicFramePr>
        <p:xfrm>
          <a:off x="762001" y="2052320"/>
          <a:ext cx="7619999" cy="2214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668703329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553864566"/>
                    </a:ext>
                  </a:extLst>
                </a:gridCol>
                <a:gridCol w="729342">
                  <a:extLst>
                    <a:ext uri="{9D8B030D-6E8A-4147-A177-3AD203B41FA5}">
                      <a16:colId xmlns:a16="http://schemas.microsoft.com/office/drawing/2014/main" val="176573092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83786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Gr. Računa, račun</a:t>
                      </a:r>
                      <a:endParaRPr lang="sr-Latn-R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Pozicija</a:t>
                      </a:r>
                      <a:endParaRPr lang="sr-Latn-R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 smtClean="0"/>
                        <a:t>AOP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Iznos</a:t>
                      </a:r>
                      <a:endParaRPr lang="sr-Latn-R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56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sr-Latn-R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lphaUcPeriod"/>
                      </a:pPr>
                      <a:r>
                        <a:rPr lang="sr-Latn-RS" sz="1400" dirty="0" smtClean="0"/>
                        <a:t>Kapital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0401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-</a:t>
                      </a:r>
                      <a:endParaRPr lang="sr-Latn-R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4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30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I. OSNOVNI KAPITAL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0402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1.000.000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00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35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X.</a:t>
                      </a:r>
                      <a:r>
                        <a:rPr lang="sr-Latn-RS" sz="1400" baseline="0" dirty="0" smtClean="0"/>
                        <a:t> GUBITAK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0421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1.500.000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383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D.  GUBITAK</a:t>
                      </a:r>
                      <a:r>
                        <a:rPr lang="sr-Latn-RS" sz="1400" baseline="0" dirty="0" smtClean="0"/>
                        <a:t> IZNAD VISINE KAPITALA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0463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500.000</a:t>
                      </a:r>
                      <a:endParaRPr lang="sr-Latn-R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92693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286769"/>
              </p:ext>
            </p:extLst>
          </p:nvPr>
        </p:nvGraphicFramePr>
        <p:xfrm>
          <a:off x="762001" y="2780852"/>
          <a:ext cx="7619999" cy="365760"/>
        </p:xfrm>
        <a:graphic>
          <a:graphicData uri="http://schemas.openxmlformats.org/drawingml/2006/table">
            <a:tbl>
              <a:tblPr/>
              <a:tblGrid>
                <a:gridCol w="7619999">
                  <a:extLst>
                    <a:ext uri="{9D8B030D-6E8A-4147-A177-3AD203B41FA5}">
                      <a16:colId xmlns:a16="http://schemas.microsoft.com/office/drawing/2014/main" val="1053221697"/>
                    </a:ext>
                  </a:extLst>
                </a:gridCol>
              </a:tblGrid>
              <a:tr h="327212">
                <a:tc>
                  <a:txBody>
                    <a:bodyPr/>
                    <a:lstStyle/>
                    <a:p>
                      <a:endParaRPr lang="sr-Latn-RS" dirty="0"/>
                    </a:p>
                  </a:txBody>
                  <a:tcPr>
                    <a:lnL w="12700" cmpd="sng">
                      <a:solidFill>
                        <a:srgbClr val="FF0000"/>
                      </a:solidFill>
                      <a:prstDash val="solid"/>
                    </a:lnL>
                    <a:lnR w="12700" cmpd="sng">
                      <a:solidFill>
                        <a:srgbClr val="FF0000"/>
                      </a:solidFill>
                      <a:prstDash val="solid"/>
                    </a:lnR>
                    <a:lnT w="12700" cmpd="sng">
                      <a:solidFill>
                        <a:srgbClr val="FF0000"/>
                      </a:solidFill>
                      <a:prstDash val="solid"/>
                    </a:lnT>
                    <a:lnB w="12700" cmpd="sng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97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430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Bilans uspeha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sr-Latn-RS" dirty="0" smtClean="0"/>
              <a:t>ikro pravna lica i preduzetnici iskazuju skraćeni obim podataka – samo na pozicijama koje su označene slovnim oznakama i rimskim brojevima (ukupno 49)</a:t>
            </a:r>
          </a:p>
          <a:p>
            <a:r>
              <a:rPr lang="sr-Latn-RS" dirty="0" smtClean="0"/>
              <a:t>Ne odnosi se na ona koja su se opredelila da primenjuju MSFI za MSP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Iskazivanje podataka u BU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AOP 1066 “Neto dobitak koji pripada manjinskim ulagačima” i</a:t>
            </a:r>
          </a:p>
          <a:p>
            <a:r>
              <a:rPr lang="sr-Latn-RS" dirty="0" smtClean="0"/>
              <a:t>AOP 1067 “Neto dobitak koji pripada većinskom vlasniku”</a:t>
            </a:r>
          </a:p>
          <a:p>
            <a:pPr>
              <a:buNone/>
            </a:pPr>
            <a:r>
              <a:rPr lang="sr-Latn-RS" dirty="0" smtClean="0"/>
              <a:t>	- unose se samou konsolidovanim FI</a:t>
            </a:r>
          </a:p>
          <a:p>
            <a:pPr>
              <a:buNone/>
            </a:pPr>
            <a:endParaRPr lang="sr-Latn-RS" dirty="0" smtClean="0"/>
          </a:p>
          <a:p>
            <a:r>
              <a:rPr lang="sr-Latn-RS" dirty="0" smtClean="0"/>
              <a:t>AOP 1068 “Osnovna zarada po akciji”</a:t>
            </a:r>
          </a:p>
          <a:p>
            <a:r>
              <a:rPr lang="sr-Latn-RS" dirty="0" smtClean="0"/>
              <a:t>AOP 1069 “ Umanjena (razvodnjena) zarada po akciji </a:t>
            </a:r>
          </a:p>
          <a:p>
            <a:pPr>
              <a:buNone/>
            </a:pPr>
            <a:r>
              <a:rPr lang="sr-Latn-RS" dirty="0" smtClean="0"/>
              <a:t>	– utvrđenja prema MRS 33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Opšta pravila iskazivanja podataka u 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Svi iskazuju sve podatke osim na AOP 9090 “Lična primanja preduzetnika iz neto dobitka” gde podatk iskazuju samo preduzetnici</a:t>
            </a:r>
          </a:p>
          <a:p>
            <a:r>
              <a:rPr lang="en-US" dirty="0" smtClean="0"/>
              <a:t>I</a:t>
            </a:r>
            <a:r>
              <a:rPr lang="sr-Latn-RS" dirty="0" smtClean="0"/>
              <a:t>znosi se upisuju u hiljadama dinara a broj akcija i zaposlenihu celom broju</a:t>
            </a:r>
          </a:p>
          <a:p>
            <a:r>
              <a:rPr lang="sr-Latn-RS" dirty="0" smtClean="0"/>
              <a:t>“Novoosnovano” – iskazuju podatke za br.meseci poslovanja (max.12)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4682</TotalTime>
  <Words>913</Words>
  <Application>Microsoft Office PowerPoint</Application>
  <PresentationFormat>Projekcija na ekranu (4:3)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SASTAVLJANJE OBRAZACA FINANSIJSKIH IZVEŠTAJA PRIVREDNIH DRUŠTAVA ZA 2015. GODINU</vt:lpstr>
      <vt:lpstr>Bilans stanja</vt:lpstr>
      <vt:lpstr>Uporedni podaci BS</vt:lpstr>
      <vt:lpstr>Podaci u koloni 7 BS iskazuju se samo u slučaju :</vt:lpstr>
      <vt:lpstr>Gubitak iznad visine kapitala</vt:lpstr>
      <vt:lpstr>Gubitak iznad visine kapitala</vt:lpstr>
      <vt:lpstr>Bilans uspeha</vt:lpstr>
      <vt:lpstr>Iskazivanje podataka u BU</vt:lpstr>
      <vt:lpstr>Opšta pravila iskazivanja podataka u SI</vt:lpstr>
      <vt:lpstr>Statistički izveštaj</vt:lpstr>
      <vt:lpstr>Izveštaj o ostalom rezultatu</vt:lpstr>
      <vt:lpstr>Izveštaj o ostalom rezultatu</vt:lpstr>
      <vt:lpstr>Izveštaj o ostalom rezultatu</vt:lpstr>
      <vt:lpstr>Izveštaj o ostalom rezultatu</vt:lpstr>
      <vt:lpstr>Izveštaj o ostalom rezultatu</vt:lpstr>
      <vt:lpstr>Stečaj/likvidacija/statusna promena</vt:lpstr>
      <vt:lpstr>Napomene uz FI</vt:lpstr>
      <vt:lpstr> Napomene uz FI posebno sadrže: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Marija Siljkovic</dc:creator>
  <cp:lastModifiedBy>Ivan Stevovic</cp:lastModifiedBy>
  <cp:revision>488</cp:revision>
  <dcterms:created xsi:type="dcterms:W3CDTF">2011-01-18T10:30:36Z</dcterms:created>
  <dcterms:modified xsi:type="dcterms:W3CDTF">2016-01-31T21:38:03Z</dcterms:modified>
</cp:coreProperties>
</file>