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304" r:id="rId34"/>
    <p:sldId id="305" r:id="rId35"/>
    <p:sldId id="306" r:id="rId36"/>
    <p:sldId id="307" r:id="rId37"/>
    <p:sldId id="30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456668-75E0-4C57-A909-4EB0FD18FDCD}"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56668-75E0-4C57-A909-4EB0FD18FDCD}"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56668-75E0-4C57-A909-4EB0FD18FDCD}"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456668-75E0-4C57-A909-4EB0FD18FDCD}"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456668-75E0-4C57-A909-4EB0FD18FDCD}" type="datetimeFigureOut">
              <a:rPr lang="en-US" smtClean="0"/>
              <a:pPr/>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456668-75E0-4C57-A909-4EB0FD18FDCD}"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456668-75E0-4C57-A909-4EB0FD18FDCD}" type="datetimeFigureOut">
              <a:rPr lang="en-US" smtClean="0"/>
              <a:pPr/>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456668-75E0-4C57-A909-4EB0FD18FDCD}" type="datetimeFigureOut">
              <a:rPr lang="en-US" smtClean="0"/>
              <a:pPr/>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56668-75E0-4C57-A909-4EB0FD18FDCD}" type="datetimeFigureOut">
              <a:rPr lang="en-US" smtClean="0"/>
              <a:pPr/>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56668-75E0-4C57-A909-4EB0FD18FDCD}"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56668-75E0-4C57-A909-4EB0FD18FDCD}" type="datetimeFigureOut">
              <a:rPr lang="en-US" smtClean="0"/>
              <a:pPr/>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FE4A7-5201-4006-80BE-16CAB5932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56668-75E0-4C57-A909-4EB0FD18FDCD}" type="datetimeFigureOut">
              <a:rPr lang="en-US" smtClean="0"/>
              <a:pPr/>
              <a:t>6/3/2016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2FE4A7-5201-4006-80BE-16CAB5932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857496"/>
            <a:ext cx="7886728" cy="1457334"/>
          </a:xfrm>
        </p:spPr>
        <p:txBody>
          <a:bodyPr>
            <a:noAutofit/>
          </a:bodyPr>
          <a:lstStyle/>
          <a:p>
            <a:r>
              <a:rPr lang="sr-Cyrl-RS" sz="3600" dirty="0" smtClean="0"/>
              <a:t>НОВИ ЗАКОН О ИЗВРШЕЊУ И ОБЕЗБЕЂЕЊУ(</a:t>
            </a:r>
            <a:r>
              <a:rPr lang="en-US" sz="3600" dirty="0" smtClean="0"/>
              <a:t>‘</a:t>
            </a:r>
            <a:r>
              <a:rPr lang="sr-Cyrl-RS" sz="3600" dirty="0" smtClean="0"/>
              <a:t>СЛ.ГЛАСНИК РС</a:t>
            </a:r>
            <a:r>
              <a:rPr lang="en-US" sz="3600" dirty="0" smtClean="0"/>
              <a:t>’</a:t>
            </a:r>
            <a:r>
              <a:rPr lang="sr-Cyrl-RS" sz="3600" dirty="0" smtClean="0"/>
              <a:t>БР.106</a:t>
            </a:r>
            <a:r>
              <a:rPr lang="en-US" sz="3600" dirty="0" smtClean="0"/>
              <a:t>/15)</a:t>
            </a:r>
            <a:endParaRPr lang="en-US" sz="3600" dirty="0"/>
          </a:p>
        </p:txBody>
      </p:sp>
      <p:sp>
        <p:nvSpPr>
          <p:cNvPr id="3" name="Subtitle 2"/>
          <p:cNvSpPr>
            <a:spLocks noGrp="1"/>
          </p:cNvSpPr>
          <p:nvPr>
            <p:ph type="subTitle" idx="1"/>
          </p:nvPr>
        </p:nvSpPr>
        <p:spPr/>
        <p:txBody>
          <a:bodyPr/>
          <a:lstStyle/>
          <a:p>
            <a:endParaRPr lang="en-US" dirty="0" smtClean="0"/>
          </a:p>
          <a:p>
            <a:endParaRPr lang="en-US" dirty="0"/>
          </a:p>
          <a:p>
            <a:r>
              <a:rPr lang="sr-Cyrl-RS" dirty="0" smtClean="0">
                <a:solidFill>
                  <a:schemeClr val="tx1"/>
                </a:solidFill>
              </a:rPr>
              <a:t>Зоран Рогић</a:t>
            </a:r>
            <a:endParaRPr lang="en-US" dirty="0" smtClean="0">
              <a:solidFill>
                <a:schemeClr val="tx1"/>
              </a:solidFill>
            </a:endParaRPr>
          </a:p>
          <a:p>
            <a:endParaRPr lang="en-US" dirty="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b="1" u="sng" dirty="0" smtClean="0"/>
              <a:t>Одређивање јавног извршитеља и изузеће(чл.68)</a:t>
            </a:r>
          </a:p>
          <a:p>
            <a:r>
              <a:rPr lang="sr-Cyrl-RS" sz="2000" dirty="0" smtClean="0"/>
              <a:t>У решењу о извршењу на основу извршне или веродостојне исправе одређује се да извршење спроводи јавни извршитељ кога је извршни поверилац назначио у предлогу за извршење,а против одређивања јавног извршитеља жалба,односно приговор дозвољени су само ако јавни извршитељ није месно надлежан,а извршни дужник може захтевати изузеће јавног извршитеља до окончања извршног поступка и против решења о одбацивању или одбијању захтева за изузеће јавног извршитеља дозвољен је приговор.</a:t>
            </a:r>
          </a:p>
          <a:p>
            <a:r>
              <a:rPr lang="sr-Cyrl-RS" sz="2000" b="1" u="sng" dirty="0" smtClean="0"/>
              <a:t>Ко и коме доставља решење о извршењу(чл.70)</a:t>
            </a:r>
          </a:p>
          <a:p>
            <a:r>
              <a:rPr lang="sr-Cyrl-RS" sz="2000" dirty="0" smtClean="0"/>
              <a:t>Решење о извршењу на основу извршне или веродостојне исправе доставља се јавном извршитељу са копијом исправа потребних да спроведе извршење,који решење даље доставља извршном повериоцу и извршном дужнику.</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RS" sz="2000" b="1" u="sng" dirty="0" smtClean="0"/>
              <a:t>Правни</a:t>
            </a:r>
            <a:r>
              <a:rPr lang="sr-Cyrl-RS" b="1" u="sng" dirty="0" smtClean="0"/>
              <a:t> </a:t>
            </a:r>
            <a:r>
              <a:rPr lang="sr-Cyrl-RS" sz="2000" b="1" u="sng" dirty="0" smtClean="0"/>
              <a:t>лекови у новом ЗИО(чл.24)</a:t>
            </a:r>
          </a:p>
          <a:p>
            <a:r>
              <a:rPr lang="sr-Cyrl-RS" sz="2000" dirty="0" smtClean="0"/>
              <a:t>Правни лекови у извршном поступку су </a:t>
            </a:r>
            <a:r>
              <a:rPr lang="sr-Cyrl-RS" sz="2000" b="1" dirty="0" smtClean="0"/>
              <a:t>жалба и приговор</a:t>
            </a:r>
            <a:r>
              <a:rPr lang="sr-Cyrl-RS" sz="2000" dirty="0" smtClean="0"/>
              <a:t>.</a:t>
            </a:r>
          </a:p>
          <a:p>
            <a:r>
              <a:rPr lang="sr-Cyrl-RS" sz="2000" dirty="0" smtClean="0"/>
              <a:t>Жалбом се побија решење првостепеног суда или јавног извршитеља,ако овим законом није одређено да жалба није дозвољена или да се такво решење побија приговором.</a:t>
            </a:r>
          </a:p>
          <a:p>
            <a:r>
              <a:rPr lang="sr-Cyrl-RS" sz="2000" dirty="0" smtClean="0"/>
              <a:t>Приговор се подноси против решења донетог о предлогу за извршење на основу веродостојне исправе,против других решења првостепеног суда или јавног извршитеља одређених овим законом,и као приговор трећег лица(чл.108).</a:t>
            </a:r>
          </a:p>
          <a:p>
            <a:r>
              <a:rPr lang="sr-Cyrl-RS" sz="2000" dirty="0" smtClean="0"/>
              <a:t>Против решења донетог о приговору против решења  дозвољен је приговор само код приговора трећег лица(чл.110 ст.2),а жалба само против решења донетог по приговору против решења о извршењу на основу веродостојне исправе.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2000" dirty="0" smtClean="0"/>
              <a:t>Жалба се подноси у року од 8 дана од дана достављања решења,у истом року се подноси и приговор,изузев приговора трећег лица,а жалба и приговор одлажу извршење само кад је то овим законом одређено.</a:t>
            </a:r>
          </a:p>
          <a:p>
            <a:r>
              <a:rPr lang="sr-Cyrl-RS" sz="2000" b="1" u="sng" dirty="0" smtClean="0"/>
              <a:t>Забрана укидања првостепеног решења и упућивање предмета на поновно решавање(чл.26)</a:t>
            </a:r>
          </a:p>
          <a:p>
            <a:r>
              <a:rPr lang="sr-Cyrl-RS" sz="2000" dirty="0" smtClean="0"/>
              <a:t>Одлучујући о приговору и жалби суд не може да укине првостепено решење и да предмет упути на поновно решавање.</a:t>
            </a:r>
          </a:p>
          <a:p>
            <a:r>
              <a:rPr lang="sr-Cyrl-RS" sz="2000" b="1" u="sng" dirty="0" smtClean="0"/>
              <a:t>Жалба  против решења донетог о предлогу за извршење на основу извршне исправе(чл.73)</a:t>
            </a:r>
          </a:p>
          <a:p>
            <a:r>
              <a:rPr lang="sr-Cyrl-RS" sz="2000" dirty="0" smtClean="0"/>
              <a:t>Извршни дужник може да побија жалбом решење о извршењу,а извршни поверилац може жалбом да побија решење о одбацивању предлога за извршење или решење о одбијању предлога за извршење или решење о извршењу којим је прекорачен његов захтев,а уколико се побија само део решења о извршењу којим су одмерени трошкови извршног поступка,онда се то чини приговором.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2000" b="1" u="sng" dirty="0" smtClean="0"/>
              <a:t>Жалба извршног дужника против решења о извршењу</a:t>
            </a:r>
            <a:r>
              <a:rPr lang="en-US" sz="2000" b="1" u="sng" dirty="0" smtClean="0"/>
              <a:t>-</a:t>
            </a:r>
            <a:r>
              <a:rPr lang="sr-Cyrl-RS" sz="2000" b="1" u="sng" dirty="0" smtClean="0"/>
              <a:t>разлози за побијање решења о извршењу(чл.74)</a:t>
            </a:r>
          </a:p>
          <a:p>
            <a:r>
              <a:rPr lang="sr-Cyrl-RS" sz="2000" dirty="0" smtClean="0"/>
              <a:t>Разлози за жалбу су ,као и у важећем ЗИО,разлози који спречавају спровођење извршења и таксативно су набројани,а два нова разлога су ако је потраживање престало на основу чињенице која је настала у време када извршни дужник више није могао да је истакне у поступку из кога потиче извршна исправа или после закључења судског или управног поравнања или јавнобележничког записника о поравнању и ако је у решењу о извршењу одређен месно ненадлежан јавни извршитељ.</a:t>
            </a:r>
          </a:p>
          <a:p>
            <a:r>
              <a:rPr lang="sr-Cyrl-RS" sz="2000" b="1" u="sng" dirty="0" smtClean="0"/>
              <a:t>Садржина жалбе извршног дужника(чл.75)</a:t>
            </a:r>
          </a:p>
          <a:p>
            <a:r>
              <a:rPr lang="sr-Cyrl-RS" sz="2000" dirty="0" smtClean="0"/>
              <a:t>Извршни дужник дужан је да у жалби наведе разлоге због којих побија решење о извршењу,чињенице и доказе којима поткрепљује разлоге за побијање решења о извршењу и да приложи све писмене доказе на које се позива у жалби,</a:t>
            </a:r>
            <a:r>
              <a:rPr lang="sr-Cyrl-RS" sz="2000" b="1" dirty="0" smtClean="0"/>
              <a:t>а у супротном жалба се решењем одбацује као непотпуна без претходног враћања на допуну. </a:t>
            </a:r>
          </a:p>
          <a:p>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b="1" u="sng" dirty="0" smtClean="0"/>
              <a:t>Поступање првостепеног суда по жалби извршног дужника(чл.76)</a:t>
            </a:r>
          </a:p>
          <a:p>
            <a:r>
              <a:rPr lang="sr-Cyrl-RS" sz="2000" dirty="0" smtClean="0"/>
              <a:t>Првостепени суд решењем одбацује жалбу која није благовремена,потпуна или дозвољена у року од 5 дана од дана пријема жалбе и решење отправља у року од наредна 3 дана.</a:t>
            </a:r>
          </a:p>
          <a:p>
            <a:r>
              <a:rPr lang="sr-Cyrl-RS" sz="2000" dirty="0" smtClean="0"/>
              <a:t>Против решења о одбацивању жалбе извршни дужник има право на жалбу у року од 3 дана од дана пријема решења.</a:t>
            </a:r>
          </a:p>
          <a:p>
            <a:r>
              <a:rPr lang="sr-Cyrl-RS" sz="2000" b="1" u="sng" dirty="0" smtClean="0"/>
              <a:t>Одлучивање другостепеног суда о жалби извршног дужника(чл.78)</a:t>
            </a:r>
          </a:p>
          <a:p>
            <a:r>
              <a:rPr lang="sr-Cyrl-RS" sz="2000" dirty="0" smtClean="0"/>
              <a:t>Другостепени суд испитује првостепено решење у границама разлога наведених у жалби,при томе пазећи по службеној дужности на правилну примену материјалног права,да ли је суд надлежан за доношење решења о извршењу,на стварну и месну надлежност суда,да ли исправа на основу које је донето решење о извршењу има својство извршне исправе,да ли је протекао рок у коме може да се захтева извршење и да ли је извршење одређено на ствари која је изван правног промета.</a:t>
            </a:r>
            <a:endParaRPr lang="en-US" sz="2000" b="1"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sr-Cyrl-RS" sz="2000" b="1" u="sng" dirty="0" smtClean="0"/>
              <a:t>Одлуке о жалби(чл.79)</a:t>
            </a:r>
          </a:p>
          <a:p>
            <a:r>
              <a:rPr lang="sr-Cyrl-RS" sz="2000" dirty="0" smtClean="0"/>
              <a:t>Другостепени суд решењем одбацује,усваја или одбија жалбу у року од 15 дана од дана пријема жалбе,одговора на жалбу и списа предмета и решење отправља у наредна 3 радна дана од доношења.</a:t>
            </a:r>
          </a:p>
          <a:p>
            <a:r>
              <a:rPr lang="sr-Cyrl-RS" sz="2000" b="1" u="sng" dirty="0" smtClean="0"/>
              <a:t>Последице усвајања жалбе(чл.80)</a:t>
            </a:r>
          </a:p>
          <a:p>
            <a:r>
              <a:rPr lang="sr-Cyrl-RS" sz="2000" dirty="0" smtClean="0"/>
              <a:t>Решењем о усвајању жалбе обуставља се извршни поступак,преиначава првостепено решење о извршењу и одбија предлог за извршење,или се укида првостепено решење о извршењу и одбацује предлог за извршење.</a:t>
            </a:r>
          </a:p>
          <a:p>
            <a:r>
              <a:rPr lang="sr-Cyrl-RS" sz="2000" b="1" u="sng" dirty="0" smtClean="0"/>
              <a:t>Парнични поступак за утврђивање недозвољености извршења(чл.81)</a:t>
            </a:r>
            <a:endParaRPr lang="sr-Cyrl-RS" sz="2000" dirty="0" smtClean="0"/>
          </a:p>
          <a:p>
            <a:r>
              <a:rPr lang="sr-Cyrl-RS" sz="2000" dirty="0" smtClean="0"/>
              <a:t>Ако се решење о одбијању жалбе заснива на чињеницама које су међу странкама спорне и које се односе на само потраживање извршни дужник може у року од 30 дана од дана достављања решења о одбијању жалбе да покрене парнични поступак за утврђивање недозвољености извршења.      </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b="1" u="sng" dirty="0" smtClean="0"/>
              <a:t>Жалба против осталих решења суда и решења јавног извршитеља(чл.82)</a:t>
            </a:r>
          </a:p>
          <a:p>
            <a:r>
              <a:rPr lang="sr-Cyrl-RS" sz="2000" dirty="0" smtClean="0"/>
              <a:t>О жалби против осталих решења одлучује другостепени суд,а о жалби против решења јавног извршитеља одлучује другостепени суд који је месно надлежан да одлучује о жалби против решења о извршењу.</a:t>
            </a:r>
          </a:p>
          <a:p>
            <a:r>
              <a:rPr lang="sr-Cyrl-RS" sz="2000" b="1" u="sng" dirty="0" smtClean="0"/>
              <a:t>Приговор и жалба против решења о предлогу за извршење на основу веродостојне исправе(чл.85)</a:t>
            </a:r>
          </a:p>
          <a:p>
            <a:r>
              <a:rPr lang="sr-Cyrl-RS" sz="2000" dirty="0" smtClean="0"/>
              <a:t>Извршни дужник може приговором да побија решење о извршењу на основу веродостојне исправе,а извршни поверилац решење о одбацивању или одбијању предлога за извршење на основу веродостојне исправе.</a:t>
            </a:r>
          </a:p>
          <a:p>
            <a:r>
              <a:rPr lang="sr-Cyrl-RS" sz="2000" dirty="0" smtClean="0"/>
              <a:t>Странке могу </a:t>
            </a:r>
            <a:r>
              <a:rPr lang="sr-Cyrl-RS" sz="2000" b="1" dirty="0" smtClean="0"/>
              <a:t>жалбом</a:t>
            </a:r>
            <a:r>
              <a:rPr lang="sr-Cyrl-RS" sz="2000" dirty="0" smtClean="0"/>
              <a:t> да побијају решење које је донето о приговору,изузев када су побијале само део решења којим су одмерени трошкови поступка,у ком случају жалба није дозвољена.  </a:t>
            </a:r>
            <a:r>
              <a:rPr lang="sr-Cyrl-RS" sz="2000" b="1" u="sng" dirty="0" smtClean="0"/>
              <a:t> </a:t>
            </a:r>
            <a:endParaRPr lang="en-US" sz="2000" b="1"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2000" b="1" u="sng" dirty="0" smtClean="0"/>
              <a:t>Приговор и жалба извршног дужника(чл.86)</a:t>
            </a:r>
          </a:p>
          <a:p>
            <a:r>
              <a:rPr lang="sr-Cyrl-RS" sz="2000" dirty="0" smtClean="0"/>
              <a:t>Извршни дужник подноси приговор судији појединцу који је донео решење о извршењу на основу веродостојне исправе, о приговору одлучује веће суда,а о жалби другостепени суд.</a:t>
            </a:r>
          </a:p>
          <a:p>
            <a:r>
              <a:rPr lang="sr-Cyrl-RS" sz="2000" dirty="0" smtClean="0"/>
              <a:t>Приговор и жалба извршног дужника одлажу извршење решења о извршењу на основу веродостојне исправе до правноснажности,изузев ако је донето на основу </a:t>
            </a:r>
            <a:r>
              <a:rPr lang="sr-Cyrl-RS" sz="2000" b="1" dirty="0" smtClean="0"/>
              <a:t>менице</a:t>
            </a:r>
            <a:r>
              <a:rPr lang="sr-Cyrl-RS" sz="2000" dirty="0" smtClean="0"/>
              <a:t>.</a:t>
            </a:r>
          </a:p>
          <a:p>
            <a:r>
              <a:rPr lang="sr-Cyrl-RS" sz="2000" b="1" u="sng" dirty="0" smtClean="0"/>
              <a:t>Обим испитивања решења о извршењу на основу веродостојне исправе(чл.88)</a:t>
            </a:r>
          </a:p>
          <a:p>
            <a:r>
              <a:rPr lang="sr-Cyrl-RS" sz="2000" dirty="0" smtClean="0"/>
              <a:t>Ако извршни дужник побија само део решења у коме је обавезан да намири новчано потраживање или само део решења у коме су одређени средство и предмет извршења,испитује се само део решења који се побија,а уколико се решење побија у целини најпре се испитује законитост и правилност дела решења у коме је извршни дужник обавезан да намири новчано потраживање,а уколико у приговору није означено који се део решења побија,испитује се само део решења у коме су одређени средство и предмет извршења.</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2000" b="1" u="sng" dirty="0" smtClean="0"/>
              <a:t>Три случаја побијања решења о извршењу на основу веродостојне исправе</a:t>
            </a:r>
            <a:r>
              <a:rPr lang="en-US" sz="2000" dirty="0" smtClean="0"/>
              <a:t>:</a:t>
            </a:r>
            <a:endParaRPr lang="sr-Cyrl-RS" sz="2000" dirty="0" smtClean="0"/>
          </a:p>
          <a:p>
            <a:pPr marL="457200" indent="-457200">
              <a:buFont typeface="+mj-lt"/>
              <a:buAutoNum type="arabicPeriod"/>
            </a:pPr>
            <a:r>
              <a:rPr lang="sr-Cyrl-RS" sz="2000" dirty="0" smtClean="0"/>
              <a:t>Само у делу у коме је извршни дужник обавезан да намири новчано потраживање(чл.89)</a:t>
            </a:r>
          </a:p>
          <a:p>
            <a:pPr marL="457200" indent="-457200">
              <a:buFont typeface="+mj-lt"/>
              <a:buAutoNum type="arabicPeriod"/>
            </a:pPr>
            <a:r>
              <a:rPr lang="sr-Cyrl-RS" sz="2000" dirty="0" smtClean="0"/>
              <a:t>Само у делу у коме су одређени средство и предмет извршења(чл.97)</a:t>
            </a:r>
          </a:p>
          <a:p>
            <a:pPr marL="457200" indent="-457200">
              <a:buFont typeface="+mj-lt"/>
              <a:buAutoNum type="arabicPeriod"/>
            </a:pPr>
            <a:r>
              <a:rPr lang="sr-Cyrl-RS" sz="2000" dirty="0" smtClean="0"/>
              <a:t>У целини(чл.102)</a:t>
            </a:r>
          </a:p>
          <a:p>
            <a:pPr marL="457200" indent="-457200">
              <a:buNone/>
            </a:pPr>
            <a:r>
              <a:rPr lang="sr-Cyrl-RS" sz="2400" b="1" dirty="0" smtClean="0"/>
              <a:t>                 Извршење на непокретностима</a:t>
            </a:r>
          </a:p>
          <a:p>
            <a:pPr marL="457200" indent="-457200">
              <a:buNone/>
            </a:pPr>
            <a:r>
              <a:rPr lang="sr-Cyrl-RS" sz="2400" dirty="0" smtClean="0"/>
              <a:t>                 </a:t>
            </a:r>
            <a:r>
              <a:rPr lang="sr-Cyrl-RS" sz="2400" b="1" dirty="0" smtClean="0"/>
              <a:t>Нова законска решења и најзначајније измене </a:t>
            </a:r>
          </a:p>
          <a:p>
            <a:pPr marL="457200" indent="-457200"/>
            <a:r>
              <a:rPr lang="sr-Cyrl-RS" sz="2000" b="1" u="sng" dirty="0" smtClean="0"/>
              <a:t>Извршење кад се после стицања</a:t>
            </a:r>
            <a:r>
              <a:rPr lang="sr-Cyrl-RS" sz="2400" b="1" u="sng" dirty="0" smtClean="0"/>
              <a:t>  </a:t>
            </a:r>
            <a:r>
              <a:rPr lang="sr-Cyrl-RS" sz="2000" b="1" u="sng" dirty="0" smtClean="0"/>
              <a:t>заложног права промени власник непокретности(чл.153)</a:t>
            </a:r>
            <a:endParaRPr lang="en-US" sz="2000" b="1" u="sng" dirty="0" smtClean="0"/>
          </a:p>
          <a:p>
            <a:pPr marL="457200" indent="-457200"/>
            <a:r>
              <a:rPr lang="sr-Cyrl-RS" sz="2000" dirty="0" smtClean="0"/>
              <a:t>Ако се после стицања заложног права на непокретности промени власник непокретности,заложни поверилац назначава у предлогу за извршење залогодавца као извршног дужника,а нови власник дужан је да трпи намирење на непокретности. </a:t>
            </a:r>
            <a:r>
              <a:rPr lang="en-US" sz="2000" b="1" u="sng" dirty="0" smtClean="0"/>
              <a:t> </a:t>
            </a:r>
            <a:r>
              <a:rPr lang="sr-Cyrl-RS" sz="2400" b="1" u="sng" dirty="0" smtClean="0"/>
              <a:t> </a:t>
            </a:r>
            <a:endParaRPr lang="sr-Cyrl-RS" sz="2400" u="sng" dirty="0" smtClean="0"/>
          </a:p>
          <a:p>
            <a:pPr marL="457200" indent="-457200"/>
            <a:endParaRPr lang="en-US"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2000" b="1" u="sng" dirty="0" smtClean="0"/>
              <a:t>Стицање права извршног повериоца на намирење на непокретности</a:t>
            </a:r>
            <a:r>
              <a:rPr lang="en-US" sz="2000" b="1" u="sng" dirty="0" smtClean="0"/>
              <a:t>-</a:t>
            </a:r>
            <a:r>
              <a:rPr lang="sr-Cyrl-RS" sz="2000" b="1" u="sng" dirty="0" smtClean="0"/>
              <a:t>забележба решења о извршењу(чл.155)</a:t>
            </a:r>
          </a:p>
          <a:p>
            <a:r>
              <a:rPr lang="sr-Cyrl-RS" sz="2000" dirty="0" smtClean="0"/>
              <a:t>Јавни извршитељ одмах доставља решење о извршењу органу који води катастар непокретности,ради уписа забележбе решења о извршењу на непокретности,а орган који води катастар непокретности дужан је да упише забележбу решења о извршењу у року </a:t>
            </a:r>
            <a:r>
              <a:rPr lang="sr-Cyrl-RS" sz="2000" b="1" dirty="0" smtClean="0"/>
              <a:t>од 72 часа </a:t>
            </a:r>
            <a:r>
              <a:rPr lang="sr-Cyrl-RS" sz="2000" dirty="0" smtClean="0"/>
              <a:t>од пријема захтева за упис,иначе се сматра да је забележба уписана истеком 72 часа од пријема захтева за упис.</a:t>
            </a:r>
          </a:p>
          <a:p>
            <a:r>
              <a:rPr lang="sr-Cyrl-RS" sz="2000" dirty="0" smtClean="0"/>
              <a:t>Уписом забележбе решења о извршењу извршни поверилац стиче право да се намири на непокретности(</a:t>
            </a:r>
            <a:r>
              <a:rPr lang="sr-Cyrl-RS" sz="2000" b="1" dirty="0" smtClean="0"/>
              <a:t>право на намирење</a:t>
            </a:r>
            <a:r>
              <a:rPr lang="sr-Cyrl-RS" sz="2000" dirty="0" smtClean="0"/>
              <a:t>) и ако друго лице касније стекне својину на њој.</a:t>
            </a:r>
          </a:p>
          <a:p>
            <a:r>
              <a:rPr lang="sr-Cyrl-RS" sz="2000" b="1" u="sng" dirty="0" smtClean="0"/>
              <a:t>Промена власника непокретности током извршног поступка(чл.156)</a:t>
            </a:r>
          </a:p>
          <a:p>
            <a:r>
              <a:rPr lang="sr-Cyrl-RS" sz="2000" dirty="0" smtClean="0"/>
              <a:t>Од уписа забележбе решења о извршењу није дозвољено да се у катастар непокретности упише промена права својине на непокретности,нити које друго стварно право засновано на располагању,без обзира када је располагање учињено.</a:t>
            </a:r>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71612"/>
            <a:ext cx="8229600" cy="4525963"/>
          </a:xfrm>
        </p:spPr>
        <p:txBody>
          <a:bodyPr>
            <a:normAutofit fontScale="85000" lnSpcReduction="10000"/>
          </a:bodyPr>
          <a:lstStyle/>
          <a:p>
            <a:r>
              <a:rPr lang="sr-Cyrl-RS" b="1" u="sng" dirty="0" smtClean="0"/>
              <a:t>Новине у општем делу ЗИО</a:t>
            </a:r>
          </a:p>
          <a:p>
            <a:r>
              <a:rPr lang="sr-Cyrl-RS" sz="2000" dirty="0" smtClean="0"/>
              <a:t>Суд је </a:t>
            </a:r>
            <a:r>
              <a:rPr lang="sr-Cyrl-RS" sz="2000" b="1" dirty="0" smtClean="0"/>
              <a:t>искључиво надлежан </a:t>
            </a:r>
            <a:r>
              <a:rPr lang="sr-Cyrl-RS" sz="2000" dirty="0" smtClean="0"/>
              <a:t>за извршење заједничке продаје непокретности и покретних ствари,чињења,нечињења и трпљења(чл.359-367) и извршење исправа у вези с породичним односима и враћањем запосленог на рад.</a:t>
            </a:r>
          </a:p>
          <a:p>
            <a:r>
              <a:rPr lang="sr-Cyrl-RS" sz="2000" dirty="0" smtClean="0"/>
              <a:t>Јавни извршитељи су </a:t>
            </a:r>
            <a:r>
              <a:rPr lang="sr-Cyrl-RS" sz="2000" b="1" dirty="0" smtClean="0"/>
              <a:t>искључиво надлежни </a:t>
            </a:r>
            <a:r>
              <a:rPr lang="sr-Cyrl-RS" sz="2000" dirty="0" smtClean="0"/>
              <a:t>за извршење осталих извршних исправа,решења о извршењу на основу веродостојне исправе,решења о усвајању предлога за противизвршење и решења о извршењу решења о изреченим судским пеналима. </a:t>
            </a:r>
          </a:p>
          <a:p>
            <a:r>
              <a:rPr lang="sr-Cyrl-RS" sz="2000" dirty="0" smtClean="0"/>
              <a:t>О жалби против решења Основног или Привредног суда одлучује Виши суд или Привредни апелациони суд,у зависности од тога ко је донео решење које се побија.</a:t>
            </a:r>
          </a:p>
          <a:p>
            <a:r>
              <a:rPr lang="sr-Cyrl-RS" sz="2000" dirty="0" smtClean="0"/>
              <a:t>Суд који је донео решење о извршењу на основу извршне или веродостојне исправе месно је надлежан да у току извршења које спроводи јавни извршитељ доноси решења о изрицању новчане казне,решења о замени новчане казне у казну затвора,решења о захтеву за изузеће јавног извршитеља и решења о приговорима,изузев о приговору трећег лица. </a:t>
            </a:r>
          </a:p>
          <a:p>
            <a:endParaRPr lang="sr-Cyrl-RS" sz="2000" dirty="0" smtClean="0"/>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dirty="0" smtClean="0"/>
              <a:t>Ако се у току извршног поступка промени власник непокретности,а промена није заснована на располагању претходног власника,поступак се наставља према новом власнику као извршном дужнику.</a:t>
            </a:r>
          </a:p>
          <a:p>
            <a:r>
              <a:rPr lang="sr-Cyrl-RS" sz="2000" b="1" u="sng" dirty="0" smtClean="0"/>
              <a:t>Последице приступања извршном поступку(чл.158)</a:t>
            </a:r>
          </a:p>
          <a:p>
            <a:r>
              <a:rPr lang="sr-Cyrl-RS" sz="2000" dirty="0" smtClean="0"/>
              <a:t>Извршни поверилац приступа извршном поступку у стању у коме се он налази и не може предузети радње које су пре тога могле да се предузму,а разлог за обуставу извршног поступка који делује према једном извршном повериоцу не делује према осталима.</a:t>
            </a:r>
          </a:p>
          <a:p>
            <a:r>
              <a:rPr lang="sr-Cyrl-RS" sz="2000" b="1" u="sng" dirty="0" smtClean="0"/>
              <a:t>Закуп непокретности(чл.161)</a:t>
            </a:r>
          </a:p>
          <a:p>
            <a:r>
              <a:rPr lang="sr-Cyrl-RS" sz="2000" dirty="0" smtClean="0"/>
              <a:t>Продајом непокретности не престаје закуп на њој ако је уговор о закупу </a:t>
            </a:r>
            <a:r>
              <a:rPr lang="sr-Cyrl-RS" sz="2000" b="1" dirty="0" smtClean="0"/>
              <a:t>уписан</a:t>
            </a:r>
            <a:r>
              <a:rPr lang="sr-Cyrl-RS" sz="2000" dirty="0" smtClean="0"/>
              <a:t> у катастар непокретности пре најстаријег заложног права на непокретности или најстаријег решења о извршењу.</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Процена вредности непокретности(чл.165)</a:t>
            </a:r>
          </a:p>
          <a:p>
            <a:r>
              <a:rPr lang="sr-Cyrl-RS" sz="2000" dirty="0" smtClean="0"/>
              <a:t>Јавни извршитељ може да прихвати и процену вредности непокретности коју предложи извршни поверилац </a:t>
            </a:r>
            <a:r>
              <a:rPr lang="sr-Cyrl-RS" sz="2000" b="1" dirty="0" smtClean="0"/>
              <a:t>ако није старија од 6 месеци</a:t>
            </a:r>
            <a:r>
              <a:rPr lang="sr-Cyrl-RS" sz="2000" dirty="0" smtClean="0"/>
              <a:t> и потиче од одговарајуће организације,институције или правних и физичких лица одговарајуће струке.</a:t>
            </a:r>
          </a:p>
          <a:p>
            <a:r>
              <a:rPr lang="sr-Cyrl-RS" sz="2000" b="1" u="sng" dirty="0" smtClean="0"/>
              <a:t>Обустава извршног поступка због недостатка покрића(чл.168)</a:t>
            </a:r>
          </a:p>
          <a:p>
            <a:r>
              <a:rPr lang="sr-Cyrl-RS" sz="2000" dirty="0" smtClean="0"/>
              <a:t>Свако ко има право да се намири на непокретности,а по редоследу намирења долази пре извршног повериоца чија је забележба решења о извршењу најстарија,може предложити да се извршни поступак обустави ако процењена вредност непокретности </a:t>
            </a:r>
            <a:r>
              <a:rPr lang="sr-Cyrl-RS" sz="2000" b="1" dirty="0" smtClean="0"/>
              <a:t>не покрива потраживање извршног повериоца</a:t>
            </a:r>
            <a:r>
              <a:rPr lang="sr-Cyrl-RS" sz="2000" dirty="0" smtClean="0"/>
              <a:t>,а предлог за обуставу извршног поступка подноси се у року од 8 дана од дана доношења закључка о утврђивању вредности непокретности.</a:t>
            </a:r>
            <a:endParaRPr lang="en-US"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b="1" u="sng" dirty="0" smtClean="0"/>
              <a:t>Ко не може бити купац непокретности(чл.169)</a:t>
            </a:r>
          </a:p>
          <a:p>
            <a:r>
              <a:rPr lang="sr-Cyrl-RS" sz="2000" dirty="0" smtClean="0"/>
              <a:t>Купац непокретности не може бити,ни на јавном надметању ни непосредном погодбом,извршни дужник,јавни извршитељ,заменик јавног извршитеља,помоћник јавног извршитеља или друго лице које је запослено код јавног извршитеља,свако друго лице које службено учествује у поступку,нити лице које је њихов крвни сродник у правој линији,а у побочној линији до четвртог степена сродства,супружник,ванбрачни партнер или тазбински сродник до другог степена или старатељ,усвојитељ,усвојеник или хранитељ.</a:t>
            </a:r>
          </a:p>
          <a:p>
            <a:r>
              <a:rPr lang="sr-Cyrl-RS" sz="2000" b="1" u="sng" dirty="0" smtClean="0"/>
              <a:t>Право прече куповине(чл.170)</a:t>
            </a:r>
          </a:p>
          <a:p>
            <a:r>
              <a:rPr lang="sr-Cyrl-RS" sz="2000" dirty="0" smtClean="0"/>
              <a:t>Имаоци права прече куповине </a:t>
            </a:r>
            <a:r>
              <a:rPr lang="sr-Cyrl-RS" sz="2000" b="1" dirty="0" smtClean="0"/>
              <a:t>полажу јемство </a:t>
            </a:r>
            <a:r>
              <a:rPr lang="sr-Cyrl-RS" sz="2000" dirty="0" smtClean="0"/>
              <a:t>као и друга лица.</a:t>
            </a:r>
          </a:p>
          <a:p>
            <a:r>
              <a:rPr lang="sr-Cyrl-RS" sz="2000" b="1" u="sng" dirty="0" smtClean="0"/>
              <a:t>Деоба продајом ствари(чл.388)</a:t>
            </a:r>
          </a:p>
          <a:p>
            <a:r>
              <a:rPr lang="sr-Cyrl-RS" sz="2000" dirty="0" smtClean="0"/>
              <a:t>Извршни дужник може да купи ствар,а у поступку продаје ствари </a:t>
            </a:r>
            <a:r>
              <a:rPr lang="sr-Cyrl-RS" sz="2000" b="1" dirty="0" smtClean="0"/>
              <a:t>не плаћа јемство. </a:t>
            </a:r>
            <a:r>
              <a:rPr lang="sr-Cyrl-RS" sz="2000" b="1" u="sng" dirty="0" smtClean="0"/>
              <a:t> </a:t>
            </a:r>
            <a:endParaRPr lang="en-US" sz="2000"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b="1" u="sng" dirty="0" smtClean="0"/>
              <a:t>Продаја непокретности на јавном надметању</a:t>
            </a:r>
            <a:r>
              <a:rPr lang="en-US" sz="2000" b="1" u="sng" dirty="0" smtClean="0"/>
              <a:t>-</a:t>
            </a:r>
            <a:r>
              <a:rPr lang="sr-Cyrl-RS" sz="2000" b="1" u="sng" dirty="0" smtClean="0"/>
              <a:t>доношење закључка о продаји непокретности на јавном надметању(чл.172)</a:t>
            </a:r>
          </a:p>
          <a:p>
            <a:r>
              <a:rPr lang="sr-Cyrl-RS" sz="2000" dirty="0" smtClean="0"/>
              <a:t>Закључак о продаји непокретности на јавном надметању </a:t>
            </a:r>
            <a:r>
              <a:rPr lang="sr-Cyrl-RS" sz="2000" b="1" dirty="0" smtClean="0"/>
              <a:t>доноси се одмах после правноснажности решења о извршењу.</a:t>
            </a:r>
          </a:p>
          <a:p>
            <a:r>
              <a:rPr lang="sr-Cyrl-RS" sz="2000" b="1" u="sng" dirty="0" smtClean="0"/>
              <a:t>Садржина закључка о продаји непокретности на јавном надметању(чл.173)</a:t>
            </a:r>
          </a:p>
          <a:p>
            <a:r>
              <a:rPr lang="sr-Cyrl-RS" sz="2000" dirty="0" smtClean="0"/>
              <a:t>Закључком се одређују,пре свега,услови продаје на јавном надметању и од када и како непокретност може да се прода непосредном погодбом по споразуму странака.</a:t>
            </a:r>
          </a:p>
          <a:p>
            <a:r>
              <a:rPr lang="sr-Cyrl-RS" sz="2000" dirty="0" smtClean="0"/>
              <a:t>Поред већ познатих услова продаје,нови представља и назначење да ли је непокретност</a:t>
            </a:r>
            <a:r>
              <a:rPr lang="sr-Cyrl-RS" sz="2000" b="1" u="sng" dirty="0" smtClean="0"/>
              <a:t> </a:t>
            </a:r>
            <a:r>
              <a:rPr lang="sr-Cyrl-RS" sz="2000" dirty="0" smtClean="0"/>
              <a:t>слободна од лица и ствари или да у њој живи извршни дужник с породицом,или неки други непосредни држалац непокретности,а наводи се и да непокретност може бити додељена купцу који на јавном надметању није био најповољнији понудилац(чл.192 ст.2).</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Објављивање и достављање закључка о продаји непокретности на јвном надметању(чл.174)</a:t>
            </a:r>
          </a:p>
          <a:p>
            <a:r>
              <a:rPr lang="sr-Cyrl-RS" sz="2000" dirty="0" smtClean="0"/>
              <a:t>Новина је и да се закључак о продаји непокретности на јавном надметању објављује и </a:t>
            </a:r>
            <a:r>
              <a:rPr lang="sr-Cyrl-RS" sz="2000" b="1" dirty="0" smtClean="0"/>
              <a:t>на огласној табли Коморе извршитеља</a:t>
            </a:r>
            <a:r>
              <a:rPr lang="sr-Cyrl-RS" sz="2000" dirty="0" smtClean="0"/>
              <a:t>,а да се јавно надметање одржава у канцеларији јавног извршитеља,ако он друкчије не одреди.</a:t>
            </a:r>
          </a:p>
          <a:p>
            <a:r>
              <a:rPr lang="sr-Cyrl-RS" sz="2000" b="1" u="sng" dirty="0" smtClean="0"/>
              <a:t>Јавно надметање са једним понудиоцем(чл.176)</a:t>
            </a:r>
          </a:p>
          <a:p>
            <a:r>
              <a:rPr lang="sr-Cyrl-RS" sz="2000" dirty="0" smtClean="0"/>
              <a:t>Јавно надметање се одржава и ако је присутно само једно лице које је положило јемство и које не спори да је могући понудилац,па и ако не стави понуду(</a:t>
            </a:r>
            <a:r>
              <a:rPr lang="sr-Cyrl-RS" sz="2000" b="1" dirty="0" smtClean="0"/>
              <a:t>један</a:t>
            </a:r>
            <a:r>
              <a:rPr lang="sr-Cyrl-RS" sz="2000" dirty="0" smtClean="0"/>
              <a:t> </a:t>
            </a:r>
            <a:r>
              <a:rPr lang="sr-Cyrl-RS" sz="2000" b="1" dirty="0" smtClean="0"/>
              <a:t>понудилац</a:t>
            </a:r>
            <a:r>
              <a:rPr lang="sr-Cyrl-RS" sz="2000" dirty="0" smtClean="0"/>
              <a:t>).</a:t>
            </a:r>
          </a:p>
          <a:p>
            <a:r>
              <a:rPr lang="sr-Cyrl-RS" sz="2000" dirty="0" smtClean="0"/>
              <a:t>Ако јавном надметању присуствује само један понудилац </a:t>
            </a:r>
            <a:r>
              <a:rPr lang="sr-Cyrl-RS" sz="2000" b="1" dirty="0" smtClean="0"/>
              <a:t>који не стави понуду</a:t>
            </a:r>
            <a:r>
              <a:rPr lang="sr-Cyrl-RS" sz="2000" dirty="0" smtClean="0"/>
              <a:t>,јавни извршитељ утврђује да јавно надметање није успело. </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Продајна цена на јавном надметању(чл.178)</a:t>
            </a:r>
          </a:p>
          <a:p>
            <a:r>
              <a:rPr lang="sr-Cyrl-RS" sz="2000" dirty="0" smtClean="0"/>
              <a:t>Непокретност не може на првом јавном надметању бити продата </a:t>
            </a:r>
            <a:r>
              <a:rPr lang="sr-Cyrl-RS" sz="2000" b="1" dirty="0" smtClean="0"/>
              <a:t>испод 70 % </a:t>
            </a:r>
            <a:r>
              <a:rPr lang="sr-Cyrl-RS" sz="2000" dirty="0" smtClean="0"/>
              <a:t>процењене вредности непокретности(</a:t>
            </a:r>
            <a:r>
              <a:rPr lang="sr-Cyrl-RS" sz="2000" b="1" dirty="0" smtClean="0"/>
              <a:t>почетна</a:t>
            </a:r>
            <a:r>
              <a:rPr lang="sr-Cyrl-RS" sz="2000" dirty="0" smtClean="0"/>
              <a:t> </a:t>
            </a:r>
            <a:r>
              <a:rPr lang="sr-Cyrl-RS" sz="2000" b="1" dirty="0" smtClean="0"/>
              <a:t>цена</a:t>
            </a:r>
            <a:r>
              <a:rPr lang="sr-Cyrl-RS" sz="2000" dirty="0" smtClean="0"/>
              <a:t>),а на другом јавном надметању не може бити продата </a:t>
            </a:r>
            <a:r>
              <a:rPr lang="sr-Cyrl-RS" sz="2000" b="1" dirty="0" smtClean="0"/>
              <a:t>испод 50 % </a:t>
            </a:r>
            <a:r>
              <a:rPr lang="sr-Cyrl-RS" sz="2000" dirty="0" smtClean="0"/>
              <a:t>процењене вредности непокретности.</a:t>
            </a:r>
          </a:p>
          <a:p>
            <a:r>
              <a:rPr lang="sr-Cyrl-RS" sz="2000" b="1" u="sng" dirty="0" smtClean="0"/>
              <a:t>Ток јавног надметања(чл.179)</a:t>
            </a:r>
          </a:p>
          <a:p>
            <a:r>
              <a:rPr lang="sr-Cyrl-RS" sz="2000" dirty="0" smtClean="0"/>
              <a:t>Нови концепт јавног надметања</a:t>
            </a:r>
          </a:p>
          <a:p>
            <a:r>
              <a:rPr lang="sr-Cyrl-RS" sz="2000" dirty="0" smtClean="0"/>
              <a:t>Систем ‘</a:t>
            </a:r>
            <a:r>
              <a:rPr lang="sr-Cyrl-RS" sz="2000" b="1" dirty="0" smtClean="0"/>
              <a:t>’ко понуди више</a:t>
            </a:r>
            <a:r>
              <a:rPr lang="sr-Cyrl-RS" sz="2000" dirty="0" smtClean="0"/>
              <a:t>’’ и без ограничења лицитационог корака</a:t>
            </a:r>
          </a:p>
          <a:p>
            <a:r>
              <a:rPr lang="sr-Cyrl-RS" sz="2000" b="1" u="sng" dirty="0" smtClean="0"/>
              <a:t>Садржина закључка о додељивању непокретности(чл.181)</a:t>
            </a:r>
          </a:p>
          <a:p>
            <a:r>
              <a:rPr lang="sr-Cyrl-RS" sz="2000" dirty="0" smtClean="0"/>
              <a:t>Закључак о додељивању непокретности садржи,поред осталог,име и презиме или пословно име </a:t>
            </a:r>
            <a:r>
              <a:rPr lang="sr-Cyrl-RS" sz="2000" b="1" dirty="0" smtClean="0"/>
              <a:t>прва три најповољнија понудиоца</a:t>
            </a:r>
            <a:r>
              <a:rPr lang="sr-Cyrl-RS" sz="2000" dirty="0" smtClean="0"/>
              <a:t>.</a:t>
            </a:r>
          </a:p>
          <a:p>
            <a:r>
              <a:rPr lang="sr-Cyrl-RS" sz="2000" b="1" u="sng" dirty="0" smtClean="0"/>
              <a:t>Неуспех јавног надметања(чл.183)</a:t>
            </a:r>
            <a:endParaRPr lang="en-US" sz="2000" b="1" u="sng"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dirty="0" smtClean="0"/>
              <a:t>Јавно надметање није успело ако нема понудилаца,ако ниједан понудилац не стави понуду или не понуди продајну цену која је једнака почетној цени или виша од ње у року од 10 минута од почетка јавног надметања и ако ниједна понуда није пуноважна.</a:t>
            </a:r>
          </a:p>
          <a:p>
            <a:r>
              <a:rPr lang="sr-Cyrl-RS" sz="2000" dirty="0" smtClean="0"/>
              <a:t>Јавно надметање није успело ни ако прва 3 понудиоца са списка из закључка о додељивању непокретности не плате цену коју су понудили у року,а несупех јавног надметања </a:t>
            </a:r>
            <a:r>
              <a:rPr lang="sr-Cyrl-RS" sz="2000" b="1" dirty="0" smtClean="0"/>
              <a:t>закључком утврђује јавни извршитељ.</a:t>
            </a:r>
          </a:p>
          <a:p>
            <a:r>
              <a:rPr lang="sr-Cyrl-RS" sz="2000" b="1" u="sng" dirty="0" smtClean="0"/>
              <a:t>Право избора извршног повериоца после неуспеха другог јавног надметања(чл.184)</a:t>
            </a:r>
          </a:p>
          <a:p>
            <a:r>
              <a:rPr lang="sr-Cyrl-RS" sz="2000" dirty="0" smtClean="0"/>
              <a:t>Ако друго јавно надметање није успело јавни извршитељ одмах позива извршног повериоца да </a:t>
            </a:r>
            <a:r>
              <a:rPr lang="sr-Cyrl-RS" sz="2000" b="1" dirty="0" smtClean="0"/>
              <a:t>у року од 15 дана </a:t>
            </a:r>
            <a:r>
              <a:rPr lang="sr-Cyrl-RS" sz="2000" dirty="0" smtClean="0"/>
              <a:t>изабере намирење продајом непокретности непосредном погодбом или преносом права својине на непокретности,а уколико извршни поверилац пропусти рок за избор,</a:t>
            </a:r>
            <a:r>
              <a:rPr lang="sr-Cyrl-RS" sz="2000" b="1" dirty="0" smtClean="0"/>
              <a:t>извршни</a:t>
            </a:r>
            <a:r>
              <a:rPr lang="sr-Cyrl-RS" sz="2000" dirty="0" smtClean="0"/>
              <a:t> </a:t>
            </a:r>
            <a:r>
              <a:rPr lang="sr-Cyrl-RS" sz="2000" b="1" dirty="0" smtClean="0"/>
              <a:t>поступак се обуставља</a:t>
            </a:r>
            <a:r>
              <a:rPr lang="sr-Cyrl-RS" sz="2000" dirty="0" smtClean="0"/>
              <a:t>.</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Продаја непокретности непосредном погодбом</a:t>
            </a:r>
            <a:endParaRPr lang="sr-Cyrl-RS" sz="2000" dirty="0" smtClean="0"/>
          </a:p>
          <a:p>
            <a:r>
              <a:rPr lang="sr-Cyrl-RS" sz="2000" dirty="0" smtClean="0"/>
              <a:t>Случајеви продаје непокретности непосредном погодбом</a:t>
            </a:r>
          </a:p>
          <a:p>
            <a:r>
              <a:rPr lang="sr-Cyrl-RS" sz="2000" dirty="0" smtClean="0"/>
              <a:t>До када странке могу да се споразумеју о продаји непокретности непосредном погодбом</a:t>
            </a:r>
          </a:p>
          <a:p>
            <a:r>
              <a:rPr lang="sr-Cyrl-RS" sz="2000" dirty="0" smtClean="0"/>
              <a:t>Закључак о продаји непокретности непосредном погодбом по споразуму странака</a:t>
            </a:r>
            <a:r>
              <a:rPr lang="en-US" sz="2000" dirty="0" smtClean="0"/>
              <a:t>-</a:t>
            </a:r>
            <a:r>
              <a:rPr lang="sr-Cyrl-RS" sz="2000" dirty="0" smtClean="0"/>
              <a:t>закључак о додељивању непокретности</a:t>
            </a:r>
          </a:p>
          <a:p>
            <a:r>
              <a:rPr lang="sr-Cyrl-RS" sz="2000" dirty="0" smtClean="0"/>
              <a:t>Измена споразума странака и одустанак од споразума и последице одустанка</a:t>
            </a:r>
          </a:p>
          <a:p>
            <a:r>
              <a:rPr lang="sr-Cyrl-RS" sz="2000" dirty="0" smtClean="0"/>
              <a:t>Продаја непокретности непосредном погодбом по избору извршног повериоца</a:t>
            </a:r>
          </a:p>
          <a:p>
            <a:r>
              <a:rPr lang="sr-Cyrl-RS" sz="2000" b="1" u="sng" dirty="0" smtClean="0"/>
              <a:t>Намирење преносом права својине на непокретности</a:t>
            </a:r>
            <a:r>
              <a:rPr lang="en-US" sz="2000" b="1" u="sng" dirty="0" smtClean="0"/>
              <a:t>-</a:t>
            </a:r>
            <a:r>
              <a:rPr lang="sr-Cyrl-RS" sz="2000" b="1" u="sng" dirty="0" smtClean="0"/>
              <a:t>Случајеви намирења преносом права својине(чл.190)</a:t>
            </a:r>
          </a:p>
          <a:p>
            <a:r>
              <a:rPr lang="sr-Cyrl-RS" sz="2000" b="1" u="sng" dirty="0" smtClean="0"/>
              <a:t>Полагање износа за намирење(чл.191) </a:t>
            </a:r>
          </a:p>
          <a:p>
            <a:endParaRPr lang="sr-Cyrl-RS" sz="2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dirty="0" smtClean="0"/>
              <a:t>О преносу права својине на непокретности доноси се закључак.</a:t>
            </a:r>
          </a:p>
          <a:p>
            <a:r>
              <a:rPr lang="sr-Cyrl-RS" sz="2000" dirty="0" smtClean="0"/>
              <a:t>У закључку се,поред осталог,извршни поверилац обавезује да у одређеном року положи новчани износ потребан да се намире остала лица која имају право на намирење.</a:t>
            </a:r>
          </a:p>
          <a:p>
            <a:r>
              <a:rPr lang="sr-Cyrl-RS" sz="2000" dirty="0" smtClean="0"/>
              <a:t>Ако извршни поверилац положи износ у року доноси се закључак о предаји непокретности,а ако то пропусти,</a:t>
            </a:r>
            <a:r>
              <a:rPr lang="sr-Cyrl-RS" sz="2000" b="1" dirty="0" smtClean="0"/>
              <a:t>извршни</a:t>
            </a:r>
            <a:r>
              <a:rPr lang="sr-Cyrl-RS" sz="2000" dirty="0" smtClean="0"/>
              <a:t> </a:t>
            </a:r>
            <a:r>
              <a:rPr lang="sr-Cyrl-RS" sz="2000" b="1" dirty="0" smtClean="0"/>
              <a:t>поступак се обуставља.</a:t>
            </a:r>
          </a:p>
          <a:p>
            <a:r>
              <a:rPr lang="sr-Cyrl-RS" sz="2000" b="1" u="sng" dirty="0" smtClean="0"/>
              <a:t>Исељење непосредног држаоца непокретности(чл.195)</a:t>
            </a:r>
          </a:p>
          <a:p>
            <a:r>
              <a:rPr lang="sr-Cyrl-RS" sz="2000" dirty="0" smtClean="0"/>
              <a:t>Не могу бити принудно исељени имаоци личних службености које се не гасе продајом непокретности,закупци чији уговор о закупу не престаје продајом непокретности и закупци стана на неодређено време који су стекли закуп на основу закона којим се уређује становање.</a:t>
            </a:r>
            <a:r>
              <a:rPr lang="sr-Cyrl-RS" sz="2000" b="1" u="sng" dirty="0" smtClean="0"/>
              <a:t>  </a:t>
            </a:r>
            <a:endParaRPr lang="en-US" sz="2000" b="1" u="sng"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Намирење(чл.196)</a:t>
            </a:r>
          </a:p>
          <a:p>
            <a:r>
              <a:rPr lang="sr-Cyrl-RS" sz="2000" dirty="0" smtClean="0"/>
              <a:t>Јавни извршитељ </a:t>
            </a:r>
            <a:r>
              <a:rPr lang="sr-Cyrl-RS" sz="2000" b="1" dirty="0" smtClean="0"/>
              <a:t>дужан је </a:t>
            </a:r>
            <a:r>
              <a:rPr lang="sr-Cyrl-RS" sz="2000" dirty="0" smtClean="0"/>
              <a:t>да у року од 30 дана од дана доношења закључка о намирењу пренесе средства остварена продајом непокретности са свога наменског рачуна на рачун лица која се намирују.</a:t>
            </a:r>
          </a:p>
          <a:p>
            <a:r>
              <a:rPr lang="sr-Cyrl-RS" sz="2000" b="1" u="sng" dirty="0" smtClean="0"/>
              <a:t>Редослед намирења осталих потраживања(чл.200)</a:t>
            </a:r>
          </a:p>
          <a:p>
            <a:r>
              <a:rPr lang="sr-Cyrl-RS" sz="2000" dirty="0" smtClean="0"/>
              <a:t>Заложни повериоци стичу право на намирење према времену стицања заложног права,повериоци накнаде због гашења личних службености и стварних терета према времену уписа личних службености и стварних терета у катастар непокретности</a:t>
            </a:r>
            <a:r>
              <a:rPr lang="sr-Cyrl-RS" sz="2000" b="1" dirty="0" smtClean="0"/>
              <a:t>,а извршни повериоци према времену уписа забележбе њиховог решења о извршењу у кастар непокретности.</a:t>
            </a:r>
          </a:p>
          <a:p>
            <a:r>
              <a:rPr lang="sr-Cyrl-RS" sz="2000" b="1" u="sng" dirty="0" smtClean="0"/>
              <a:t>Оспоравање потраживања(чл.202)</a:t>
            </a:r>
            <a:endParaRPr lang="en-US" sz="20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Cyrl-RS" sz="2000" dirty="0" smtClean="0"/>
              <a:t>Јавни извршитељ спроводи извршење решења о извршењу на основу извршне или веродостојне исправе и решења о претходној или привременој мери које донесе суд за чије подручје је именован(месна надлежност јавног извршитеља).</a:t>
            </a:r>
          </a:p>
          <a:p>
            <a:r>
              <a:rPr lang="sr-Cyrl-RS" sz="2000" dirty="0" smtClean="0"/>
              <a:t>Изузеће судије</a:t>
            </a:r>
            <a:r>
              <a:rPr lang="sr-Cyrl-RS" sz="2000" b="1" dirty="0" smtClean="0"/>
              <a:t>(против решења о одбацивању или одбијању захтева за изузеће дозвољен је приговор).</a:t>
            </a:r>
          </a:p>
          <a:p>
            <a:r>
              <a:rPr lang="sr-Cyrl-RS" sz="2200" dirty="0" smtClean="0"/>
              <a:t>У извршном поступку и поступку обезбеђења није дозвољен застој у поступку.</a:t>
            </a:r>
          </a:p>
          <a:p>
            <a:r>
              <a:rPr lang="sr-Cyrl-RS" sz="2200" dirty="0" smtClean="0"/>
              <a:t>Суд и јавни извршитељ дужни су да о захтеву или предлогу странке или другог лица </a:t>
            </a:r>
            <a:r>
              <a:rPr lang="sr-Cyrl-RS" sz="2200" b="1" dirty="0" smtClean="0"/>
              <a:t>одлуче у року од 8 дана </a:t>
            </a:r>
            <a:r>
              <a:rPr lang="sr-Cyrl-RS" sz="2200" dirty="0" smtClean="0"/>
              <a:t>и да донету </a:t>
            </a:r>
            <a:r>
              <a:rPr lang="sr-Cyrl-RS" sz="2200" b="1" dirty="0" smtClean="0"/>
              <a:t>одлуку отправе у наредних 5 радних дана</a:t>
            </a:r>
            <a:r>
              <a:rPr lang="sr-Cyrl-RS" sz="2200" dirty="0" smtClean="0"/>
              <a:t>,ако овим законом није одређен краћи или дужи рок.</a:t>
            </a:r>
            <a:endParaRPr lang="en-US" sz="2200"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RS" sz="2000" dirty="0" smtClean="0"/>
              <a:t>Лице које се намирује из продајне цене може пред јавним извршитељем,писмено или усмено на записник,оспорити постојање потраживања другог лица,његову висину и редослед намирења, </a:t>
            </a:r>
            <a:r>
              <a:rPr lang="sr-Cyrl-RS" sz="2000" b="1" dirty="0" smtClean="0"/>
              <a:t>ако то чини повољнијим његове изгледе за намирење.</a:t>
            </a:r>
          </a:p>
          <a:p>
            <a:r>
              <a:rPr lang="sr-Cyrl-RS" sz="2000" b="1" u="sng" dirty="0" smtClean="0"/>
              <a:t>Упућивање на парницу после оспоравања потраживања(чл.203)</a:t>
            </a:r>
          </a:p>
          <a:p>
            <a:r>
              <a:rPr lang="sr-Cyrl-RS" sz="2000" dirty="0" smtClean="0"/>
              <a:t>Искључива надлежност за одлучивање јавног извршитеља</a:t>
            </a:r>
          </a:p>
          <a:p>
            <a:r>
              <a:rPr lang="sr-Cyrl-RS" sz="2000" dirty="0" smtClean="0"/>
              <a:t>Јавни извршитељ или </a:t>
            </a:r>
            <a:r>
              <a:rPr lang="sr-Cyrl-RS" sz="2000" b="1" dirty="0" smtClean="0"/>
              <a:t>решењем</a:t>
            </a:r>
            <a:r>
              <a:rPr lang="sr-Cyrl-RS" sz="2000" dirty="0" smtClean="0"/>
              <a:t> одлучује о оспоравању или </a:t>
            </a:r>
            <a:r>
              <a:rPr lang="sr-Cyrl-RS" sz="2000" b="1" dirty="0" smtClean="0"/>
              <a:t>закључком</a:t>
            </a:r>
            <a:r>
              <a:rPr lang="sr-Cyrl-RS" sz="2000" dirty="0" smtClean="0"/>
              <a:t> упућује лице које оспорава потраживање да покрене парнични поступак у року од 15 дана.</a:t>
            </a:r>
          </a:p>
          <a:p>
            <a:r>
              <a:rPr lang="sr-Cyrl-RS" sz="2000" b="1" u="sng" dirty="0" smtClean="0"/>
              <a:t>Посебне одредбе о извршном поступку на непокретностима које нису уписане у катастар непокретности</a:t>
            </a:r>
            <a:r>
              <a:rPr lang="en-US" sz="2000" b="1" u="sng" dirty="0" smtClean="0"/>
              <a:t>-</a:t>
            </a:r>
            <a:r>
              <a:rPr lang="sr-Cyrl-RS" sz="2000" b="1" u="sng" dirty="0" smtClean="0"/>
              <a:t>доказивање својине извршног дужника на непокретности(чл.209)</a:t>
            </a:r>
            <a:endParaRPr lang="sr-Cyrl-RS" sz="2000" dirty="0" smtClean="0"/>
          </a:p>
          <a:p>
            <a:r>
              <a:rPr lang="sr-Cyrl-RS" sz="2000" dirty="0" smtClean="0"/>
              <a:t>Ако непокретност није уписана у катастар непокретности,извршни поверилац мора уз предлог за извршење поднети исправе подобне да се на основу њих </a:t>
            </a:r>
            <a:r>
              <a:rPr lang="sr-Cyrl-RS" sz="2000" b="1" dirty="0" smtClean="0"/>
              <a:t>упише својина на непокретности у корист извршног дужника</a:t>
            </a:r>
            <a:r>
              <a:rPr lang="sr-Cyrl-RS" sz="2000" dirty="0" smtClean="0"/>
              <a:t>,а суд је дужан да поднету исправу одмах проследи органу који води катастар непокретности и застане с поступком до уписа својине извршног дужника.</a:t>
            </a:r>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2000" dirty="0" smtClean="0"/>
              <a:t>Ако је у предлогу за извршење као предмет извршења назначена непокретност или део непокретности који нису уписани у катастар непокретности и на којима не може да се упише својина</a:t>
            </a:r>
            <a:r>
              <a:rPr lang="sr-Cyrl-RS" sz="2000" b="1" dirty="0" smtClean="0"/>
              <a:t>,извршни поверилац даје изјаву да упис својине није могућ и прилаже је уз предлог за извршење.</a:t>
            </a:r>
          </a:p>
          <a:p>
            <a:r>
              <a:rPr lang="sr-Cyrl-RS" sz="2000" b="1" u="sng" dirty="0" smtClean="0"/>
              <a:t>Заједничка продаја непокретности и покретних ствари као ново средство извршења(чл.211</a:t>
            </a:r>
            <a:r>
              <a:rPr lang="en-US" sz="2000" b="1" u="sng" dirty="0" smtClean="0"/>
              <a:t>-216)</a:t>
            </a:r>
            <a:endParaRPr lang="sr-Cyrl-RS" sz="2000" b="1" u="sng" dirty="0" smtClean="0"/>
          </a:p>
          <a:p>
            <a:r>
              <a:rPr lang="sr-Cyrl-RS" sz="2000" b="1" dirty="0" smtClean="0"/>
              <a:t>Искључива надлежност суда за одређивање и спровођење извршења</a:t>
            </a:r>
          </a:p>
          <a:p>
            <a:r>
              <a:rPr lang="sr-Cyrl-RS" sz="2000" dirty="0" smtClean="0"/>
              <a:t>У решењу о извршењу одређује се да се непокретност и покретне ствари заједнички продају ако се покретне ствари налазе на непокретности или унутар ње или ако су у функционалној вези са непокретношћу.</a:t>
            </a:r>
          </a:p>
          <a:p>
            <a:r>
              <a:rPr lang="sr-Cyrl-RS" sz="2000" dirty="0" smtClean="0"/>
              <a:t>Непокретност и покретне ствари продају се </a:t>
            </a:r>
            <a:r>
              <a:rPr lang="sr-Cyrl-RS" sz="2000" b="1" dirty="0" smtClean="0"/>
              <a:t>искључиво на јавном надметању</a:t>
            </a:r>
            <a:r>
              <a:rPr lang="sr-Cyrl-RS" sz="2000" dirty="0" smtClean="0"/>
              <a:t>,пошто се претходно процени њихова заједничка вредност.</a:t>
            </a:r>
            <a:endParaRPr lang="en-US" sz="2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sr-Cyrl-RS" sz="2000" b="1" u="sng" dirty="0" smtClean="0"/>
              <a:t>Однос судског и вансудског поступка намирења(чл.20 и чл.21)</a:t>
            </a:r>
          </a:p>
          <a:p>
            <a:r>
              <a:rPr lang="sr-Cyrl-RS" sz="2000" b="1" dirty="0" smtClean="0"/>
              <a:t>Намирење истог повериоца применом различитих закона на непокретности оптерећеној хипотеком</a:t>
            </a:r>
            <a:r>
              <a:rPr lang="sr-Cyrl-RS" sz="2000" b="1" u="sng" dirty="0" smtClean="0"/>
              <a:t> </a:t>
            </a:r>
          </a:p>
          <a:p>
            <a:r>
              <a:rPr lang="sr-Cyrl-RS" sz="2000" dirty="0" smtClean="0"/>
              <a:t>Поверилац чији уговор о хипотеци и заложна изјава представљају извршне исправе има право избора</a:t>
            </a:r>
            <a:r>
              <a:rPr lang="en-US" sz="2000" dirty="0" smtClean="0"/>
              <a:t>:</a:t>
            </a:r>
            <a:r>
              <a:rPr lang="sr-Cyrl-RS" sz="2000" dirty="0" smtClean="0"/>
              <a:t>да се намири применом закона којим се уређује хипотека или применом овог закона.</a:t>
            </a:r>
          </a:p>
          <a:p>
            <a:r>
              <a:rPr lang="sr-Cyrl-RS" sz="2000" dirty="0" smtClean="0"/>
              <a:t>Сматра се да је поверилац изабрао намирење применом закона којим се уређује хипотека </a:t>
            </a:r>
            <a:r>
              <a:rPr lang="sr-Cyrl-RS" sz="2000" b="1" dirty="0" smtClean="0"/>
              <a:t>када се донесе решење о упису забележбе хипотекарне продаје</a:t>
            </a:r>
            <a:r>
              <a:rPr lang="sr-Cyrl-RS" sz="2000" dirty="0" smtClean="0"/>
              <a:t>,а за намирење применом овог закона</a:t>
            </a:r>
            <a:r>
              <a:rPr lang="sr-Cyrl-RS" sz="2000" b="1" dirty="0" smtClean="0"/>
              <a:t>,када поднесе предлог за извршење.</a:t>
            </a:r>
            <a:endParaRPr lang="sr-Cyrl-RS" sz="2000" dirty="0" smtClean="0"/>
          </a:p>
          <a:p>
            <a:r>
              <a:rPr lang="sr-Cyrl-RS" sz="2000" b="1" dirty="0" smtClean="0"/>
              <a:t>Намирење више поверилаца применом различитих закона на непокретности оптерећеној хипотеком</a:t>
            </a:r>
          </a:p>
          <a:p>
            <a:r>
              <a:rPr lang="sr-Cyrl-RS" sz="2000" dirty="0" smtClean="0"/>
              <a:t>Ако различити повериоци истовремено воде поступак намирења применом закона којим се уређује хипотека и применом овог закона,предност има намирење применом закона којим се уређује хипотека,уколико је решење о упису забележбе хипотекарне продаје донето пре решења о извршењу,а у супротном,предност има намирење применом овог закона,у ком случају </a:t>
            </a:r>
            <a:r>
              <a:rPr lang="sr-Cyrl-RS" sz="2000" b="1" dirty="0" smtClean="0"/>
              <a:t>забележба хипотекарне продаје губи дејство</a:t>
            </a:r>
            <a:r>
              <a:rPr lang="sr-Cyrl-RS" sz="2000" dirty="0" smtClean="0"/>
              <a:t>.</a:t>
            </a:r>
            <a:endParaRPr lang="en-US"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b="1" dirty="0" smtClean="0"/>
              <a:t>Извршење на покретним стварима (чл.217-255)</a:t>
            </a:r>
          </a:p>
          <a:p>
            <a:r>
              <a:rPr lang="sr-Cyrl-RS" sz="1800" b="1" dirty="0" smtClean="0"/>
              <a:t>Избирљива месна надлежност</a:t>
            </a:r>
          </a:p>
          <a:p>
            <a:r>
              <a:rPr lang="sr-Cyrl-RS" sz="1800" dirty="0" smtClean="0"/>
              <a:t>За одлучивање о предлогу за извршење ради намирења новчаног потраживања на покретним стварима месно је надлежан и суд на чијем се подручју налазе покретне ствари.</a:t>
            </a:r>
          </a:p>
          <a:p>
            <a:r>
              <a:rPr lang="sr-Cyrl-RS" sz="1800" dirty="0" smtClean="0"/>
              <a:t>Ако се покретне ствари налазе на подручју различитих судова,месно је надлежан суд коме је првом поднет предлог за извршење.</a:t>
            </a:r>
          </a:p>
          <a:p>
            <a:r>
              <a:rPr lang="sr-Cyrl-RS" sz="1800" b="1" dirty="0" smtClean="0"/>
              <a:t>Извршне радње</a:t>
            </a:r>
            <a:r>
              <a:rPr lang="en-US" sz="1800" b="1" dirty="0" smtClean="0"/>
              <a:t>:</a:t>
            </a:r>
            <a:endParaRPr lang="sr-Cyrl-RS" sz="1800" b="1" dirty="0" smtClean="0"/>
          </a:p>
          <a:p>
            <a:r>
              <a:rPr lang="sr-Cyrl-RS" sz="1800" dirty="0" smtClean="0"/>
              <a:t>Попис и процена ствари</a:t>
            </a:r>
          </a:p>
          <a:p>
            <a:r>
              <a:rPr lang="sr-Cyrl-RS" sz="1800" dirty="0" smtClean="0"/>
              <a:t>Продаја ствари</a:t>
            </a:r>
          </a:p>
          <a:p>
            <a:r>
              <a:rPr lang="sr-Cyrl-RS" sz="1800" dirty="0" smtClean="0"/>
              <a:t>Намирење извршног повериоца</a:t>
            </a:r>
          </a:p>
          <a:p>
            <a:r>
              <a:rPr lang="sr-Cyrl-RS" sz="1800" b="1" dirty="0" smtClean="0"/>
              <a:t>Предаја решења о извршењу</a:t>
            </a:r>
          </a:p>
          <a:p>
            <a:r>
              <a:rPr lang="sr-Cyrl-RS" sz="1800" dirty="0" smtClean="0"/>
              <a:t>Решење које није могло да се преда извршном дужнику при попису доставља се његовим </a:t>
            </a:r>
            <a:r>
              <a:rPr lang="sr-Cyrl-RS" sz="1800" b="1" dirty="0" smtClean="0"/>
              <a:t>прибијањем на месту пописа</a:t>
            </a:r>
            <a:r>
              <a:rPr lang="sr-Cyrl-RS" sz="1800" dirty="0" smtClean="0"/>
              <a:t>.</a:t>
            </a:r>
            <a:endParaRPr lang="en-US"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b="1" dirty="0" smtClean="0"/>
              <a:t>Измена пописа</a:t>
            </a:r>
          </a:p>
          <a:p>
            <a:r>
              <a:rPr lang="sr-Cyrl-RS" sz="1800" dirty="0" smtClean="0"/>
              <a:t>Ако се попис измени,доноси се </a:t>
            </a:r>
            <a:r>
              <a:rPr lang="sr-Cyrl-RS" sz="1800" b="1" dirty="0" smtClean="0"/>
              <a:t>закључак о коначном попису</a:t>
            </a:r>
            <a:r>
              <a:rPr lang="sr-Cyrl-RS" sz="1800" dirty="0" smtClean="0"/>
              <a:t> и он је основ да извршни поверилац упише заложно право на стварима које су унете у попис тек у закључку о коначном попису.</a:t>
            </a:r>
          </a:p>
          <a:p>
            <a:r>
              <a:rPr lang="sr-Cyrl-RS" sz="1800" b="1" dirty="0" smtClean="0"/>
              <a:t>Стицање заложног права на пописане ствари и права на намирење</a:t>
            </a:r>
          </a:p>
          <a:p>
            <a:r>
              <a:rPr lang="sr-Cyrl-RS" sz="1800" dirty="0" smtClean="0"/>
              <a:t>Извршни поверилац стиче заложно право на пописаној ствари у тренутку </a:t>
            </a:r>
            <a:r>
              <a:rPr lang="sr-Cyrl-RS" sz="1800" b="1" dirty="0" smtClean="0"/>
              <a:t>уписа заложног права у Регистар залоге</a:t>
            </a:r>
            <a:r>
              <a:rPr lang="sr-Cyrl-RS" sz="1800" dirty="0" smtClean="0"/>
              <a:t>, када стиче и право на намирење на покретној ствари</a:t>
            </a:r>
          </a:p>
          <a:p>
            <a:r>
              <a:rPr lang="sr-Cyrl-RS" sz="1800" b="1" dirty="0" smtClean="0"/>
              <a:t>Намирење у случају пропасти или оштећења ствари</a:t>
            </a:r>
          </a:p>
          <a:p>
            <a:r>
              <a:rPr lang="sr-Cyrl-RS" sz="1800" dirty="0" smtClean="0"/>
              <a:t>Ризик пропасти оштећења ствари сноси извршни поверилац, изузев ако су последица више силе или случаја.</a:t>
            </a:r>
          </a:p>
          <a:p>
            <a:r>
              <a:rPr lang="sr-Cyrl-RS" sz="1800" dirty="0" smtClean="0"/>
              <a:t>Ако пропаст или оштећење ствари не могу да се припишу вишој сили или случају </a:t>
            </a:r>
            <a:r>
              <a:rPr lang="sr-Cyrl-RS" sz="1800" b="1" dirty="0" smtClean="0"/>
              <a:t>сматра се да је извршни поверилац намирен до висине вредности ствари која је пропала или до висине вредности оштећења ствари</a:t>
            </a:r>
            <a:r>
              <a:rPr lang="sr-Cyrl-RS" sz="1800" dirty="0" smtClean="0"/>
              <a:t>.</a:t>
            </a:r>
            <a:r>
              <a:rPr lang="sr-Cyrl-RS" sz="1800" b="1" dirty="0" smtClean="0"/>
              <a:t>   </a:t>
            </a:r>
            <a:endParaRPr lang="en-US" sz="18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b="1" dirty="0" smtClean="0"/>
              <a:t>Нови рок за предлагање поновног пописа и право извршног повериоца на избор после безуспешног пописа</a:t>
            </a:r>
          </a:p>
          <a:p>
            <a:r>
              <a:rPr lang="sr-Cyrl-RS" sz="1800" dirty="0" smtClean="0"/>
              <a:t>Извршни поверилац може, </a:t>
            </a:r>
            <a:r>
              <a:rPr lang="sr-Cyrl-RS" sz="1800" b="1" dirty="0" smtClean="0"/>
              <a:t>у року од осам дана </a:t>
            </a:r>
            <a:r>
              <a:rPr lang="sr-Cyrl-RS" sz="1800" dirty="0" smtClean="0"/>
              <a:t>од дана пријема обавештења о безуспешном попису или од безуспешног пописа коме је присуствовао, предложити јавном извршитељу или да понови попис </a:t>
            </a:r>
            <a:r>
              <a:rPr lang="sr-Cyrl-RS" sz="1800" b="1" dirty="0" smtClean="0"/>
              <a:t>или да одреди друго средство и предмет извршења</a:t>
            </a:r>
            <a:r>
              <a:rPr lang="sr-Cyrl-RS" sz="1800" dirty="0" smtClean="0"/>
              <a:t>, у супротном се извршни поступак обуставља </a:t>
            </a:r>
            <a:r>
              <a:rPr lang="sr-Cyrl-RS" sz="1800" b="1" dirty="0" smtClean="0"/>
              <a:t>у наредних осам дана.</a:t>
            </a:r>
          </a:p>
          <a:p>
            <a:r>
              <a:rPr lang="sr-Cyrl-RS" sz="1800" b="1" dirty="0" smtClean="0"/>
              <a:t>Забелешка уместо пописа и процене ствари-приступање извршном поступку</a:t>
            </a:r>
          </a:p>
          <a:p>
            <a:r>
              <a:rPr lang="sr-Cyrl-RS" sz="1800" dirty="0" smtClean="0"/>
              <a:t>После пописа и процене ствари не може да се води посебан извршни поступак ради намирења другог потраживања на истој ствари. </a:t>
            </a:r>
            <a:r>
              <a:rPr lang="sr-Cyrl-RS" sz="1800" b="1" dirty="0" smtClean="0"/>
              <a:t>(аналогно извршењу на непокретности).</a:t>
            </a:r>
          </a:p>
          <a:p>
            <a:r>
              <a:rPr lang="sr-Cyrl-RS" sz="1800" dirty="0" smtClean="0"/>
              <a:t>Ако се после пописа и процене ствари донесе ново решење о извршењу на пописаним и процењеним стварима за намирење другог потраживања,ствар се поново не пописује и не процењује,већ се у наставку записника о попису и процени </a:t>
            </a:r>
            <a:r>
              <a:rPr lang="sr-Cyrl-RS" sz="1800" b="1" dirty="0" smtClean="0"/>
              <a:t>само забележавају подаци из новог решења о извршењу</a:t>
            </a:r>
            <a:r>
              <a:rPr lang="sr-Cyrl-RS" sz="1800" dirty="0" smtClean="0"/>
              <a:t>.</a:t>
            </a:r>
            <a:r>
              <a:rPr lang="sr-Cyrl-RS" sz="1800" b="1" dirty="0" smtClean="0"/>
              <a:t>  </a:t>
            </a:r>
            <a:endParaRPr lang="en-US" sz="18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1800" b="1" dirty="0" smtClean="0"/>
              <a:t>Начини продаје ствари</a:t>
            </a:r>
          </a:p>
          <a:p>
            <a:r>
              <a:rPr lang="sr-Cyrl-RS" sz="1800" dirty="0" smtClean="0"/>
              <a:t>На усменом јавном надметању или непосредном погодбом</a:t>
            </a:r>
          </a:p>
          <a:p>
            <a:r>
              <a:rPr lang="sr-Cyrl-RS" sz="1800" b="1" dirty="0" smtClean="0"/>
              <a:t>Закључак о продаји покретне ствари</a:t>
            </a:r>
          </a:p>
          <a:p>
            <a:r>
              <a:rPr lang="sr-Cyrl-RS" sz="1800" dirty="0" smtClean="0"/>
              <a:t>Доноси се после правноснажности решења о извршењу, а од објављивања закључка на огласној табли Коморе,па до првог јавног надметања,не може протећи мање од петнаест дана, нити више од тридесет дана.</a:t>
            </a:r>
          </a:p>
          <a:p>
            <a:r>
              <a:rPr lang="sr-Cyrl-RS" sz="1800" dirty="0" smtClean="0"/>
              <a:t>Рок за плаћање продајне цене не може бити </a:t>
            </a:r>
            <a:r>
              <a:rPr lang="sr-Cyrl-RS" sz="1800" b="1" dirty="0" smtClean="0"/>
              <a:t>дужи од петнаест дана </a:t>
            </a:r>
            <a:r>
              <a:rPr lang="sr-Cyrl-RS" sz="1800" dirty="0" smtClean="0"/>
              <a:t>од доношења закључка о додељивању покретне ствари.</a:t>
            </a:r>
          </a:p>
          <a:p>
            <a:r>
              <a:rPr lang="sr-Cyrl-RS" sz="1800" b="1" dirty="0" smtClean="0"/>
              <a:t>Закључак о предаји покретне ствари купцу</a:t>
            </a:r>
          </a:p>
          <a:p>
            <a:r>
              <a:rPr lang="sr-Cyrl-RS" sz="1800" dirty="0" smtClean="0"/>
              <a:t>Закључак о предаји покретне ствари овлашћује купца да је </a:t>
            </a:r>
            <a:r>
              <a:rPr lang="sr-Cyrl-RS" sz="1800" b="1" dirty="0" smtClean="0"/>
              <a:t>региструје </a:t>
            </a:r>
            <a:r>
              <a:rPr lang="sr-Cyrl-RS" sz="1800" dirty="0" smtClean="0"/>
              <a:t>на своје име у свим јавним регистрима.</a:t>
            </a:r>
          </a:p>
          <a:p>
            <a:r>
              <a:rPr lang="sr-Cyrl-RS" sz="1800" dirty="0" smtClean="0"/>
              <a:t>Ако купац коме је предата ствар не плати продајну цену у року,извршни поверилац и лица која имају првенство у намирењу из продајне цене могу  затражити од јавног извршитеља </a:t>
            </a:r>
            <a:r>
              <a:rPr lang="sr-Cyrl-RS" sz="1800" b="1" dirty="0" smtClean="0"/>
              <a:t>да у истом извршном поступку принудно наплати продајну цену.</a:t>
            </a:r>
            <a:endParaRPr lang="en-US" sz="1800"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1800" b="1" dirty="0" smtClean="0"/>
              <a:t>Закључак о намирењу (редослед намирења)</a:t>
            </a:r>
          </a:p>
          <a:p>
            <a:r>
              <a:rPr lang="sr-Cyrl-RS" sz="1800" dirty="0" smtClean="0"/>
              <a:t>При доношењу закључка о намирењу узимају се у обзир само потраживања садржана у решењу о извршењу које је постало правноснажно пре доношења закључка о намирењу.</a:t>
            </a:r>
          </a:p>
          <a:p>
            <a:r>
              <a:rPr lang="sr-Cyrl-RS" sz="1800" b="1" dirty="0" smtClean="0"/>
              <a:t>Првенствено намирење потраживања на основу законског издржавања</a:t>
            </a:r>
          </a:p>
          <a:p>
            <a:r>
              <a:rPr lang="sr-Cyrl-RS" sz="1800" b="1" dirty="0" smtClean="0"/>
              <a:t>Намирење осталих потраживања (три реда намирења)</a:t>
            </a:r>
          </a:p>
          <a:p>
            <a:r>
              <a:rPr lang="sr-Cyrl-RS" sz="1800" dirty="0" smtClean="0"/>
              <a:t>Потраживања заложних поверилаца</a:t>
            </a:r>
          </a:p>
          <a:p>
            <a:r>
              <a:rPr lang="sr-Cyrl-RS" sz="1800" dirty="0" smtClean="0"/>
              <a:t>Потраживања извршних поверилаца који су стекли заложно право</a:t>
            </a:r>
          </a:p>
          <a:p>
            <a:r>
              <a:rPr lang="sr-Cyrl-RS" sz="1800" dirty="0" smtClean="0"/>
              <a:t>Потраживања извршних поверилаца који нису стекли заложно право</a:t>
            </a:r>
          </a:p>
          <a:p>
            <a:r>
              <a:rPr lang="sr-Cyrl-RS" sz="1800" dirty="0" smtClean="0"/>
              <a:t>Намирење наредног реда намирења </a:t>
            </a:r>
            <a:r>
              <a:rPr lang="sr-Cyrl-RS" sz="1800" b="1" dirty="0" smtClean="0"/>
              <a:t>почиње кад се повериоци из претходног реда намире у целини. </a:t>
            </a:r>
            <a:r>
              <a:rPr lang="sr-Cyrl-RS" sz="1800" dirty="0" smtClean="0"/>
              <a:t> </a:t>
            </a:r>
          </a:p>
          <a:p>
            <a:r>
              <a:rPr lang="sr-Cyrl-RS" sz="1800" dirty="0" smtClean="0"/>
              <a:t>Трошкови извршног поступка, трошкови који су досуђени у извршној исправи, камате које су досуђене у извршној исправи </a:t>
            </a:r>
            <a:r>
              <a:rPr lang="sr-Cyrl-RS" sz="1800" b="1" dirty="0" smtClean="0"/>
              <a:t>имају исти редослед намирења као главно потраживање. (није исти начин намирења као код намирења на непокретности и није у сагласности са чланом 313. ЗОО)</a:t>
            </a:r>
          </a:p>
          <a:p>
            <a:endParaRPr lang="en-US" sz="18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1800" b="1" dirty="0" smtClean="0"/>
              <a:t>Приговор трећег лица (чл.108-112)</a:t>
            </a:r>
          </a:p>
          <a:p>
            <a:r>
              <a:rPr lang="sr-Cyrl-RS" sz="1800" dirty="0" smtClean="0"/>
              <a:t>Када јавни извршитељ спроводи извршење треће лице њему подноси приговор.</a:t>
            </a:r>
          </a:p>
          <a:p>
            <a:r>
              <a:rPr lang="sr-Cyrl-RS" sz="1800" dirty="0" smtClean="0"/>
              <a:t>Треће лице дужно је да у приговору наведе разлоге за приговор и да уз приговор приложи исправе којима доказује постојање свога права, иначе се приговор одбацује као непотпун, без претходног враћања на допуну.</a:t>
            </a:r>
          </a:p>
          <a:p>
            <a:r>
              <a:rPr lang="sr-Cyrl-RS" sz="1800" dirty="0" smtClean="0"/>
              <a:t>Ако се извршни поверилац благовремено не изјасни о приговору или не оспори приговор, или ако треће лице докаже приговор правоснажном одлуком или јавном или по закону овереном исправом, приговор се решењем усваја, а извршни поступак се у погледу предмета извршења обуставља, уз укидање решења о извршењу и свих спроведених радњи.</a:t>
            </a:r>
          </a:p>
          <a:p>
            <a:r>
              <a:rPr lang="sr-Cyrl-RS" sz="1800" dirty="0" smtClean="0"/>
              <a:t>У осталим случајевима, </a:t>
            </a:r>
            <a:r>
              <a:rPr lang="sr-Cyrl-RS" sz="1800" b="1" dirty="0" smtClean="0"/>
              <a:t>приговор се решењем одбија.</a:t>
            </a:r>
          </a:p>
          <a:p>
            <a:r>
              <a:rPr lang="sr-Cyrl-RS" sz="1800" dirty="0" smtClean="0"/>
              <a:t>Против решења о одбацивању или усвајању приговора </a:t>
            </a:r>
            <a:r>
              <a:rPr lang="sr-Cyrl-RS" sz="1800" b="1" dirty="0" smtClean="0"/>
              <a:t>дозвољен је приговор.</a:t>
            </a:r>
          </a:p>
          <a:p>
            <a:r>
              <a:rPr lang="sr-Cyrl-RS" sz="1800" dirty="0" smtClean="0"/>
              <a:t>Против решења о одбијању приговора, жалба </a:t>
            </a:r>
            <a:r>
              <a:rPr lang="sr-Cyrl-RS" sz="1800" b="1" dirty="0" smtClean="0"/>
              <a:t>није дозвољена.</a:t>
            </a:r>
          </a:p>
          <a:p>
            <a:endParaRPr lang="sr-Cyrl-RS" sz="1800" dirty="0" smtClean="0"/>
          </a:p>
          <a:p>
            <a:endParaRPr lang="en-US" sz="1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sr-Cyrl-RS" sz="1800" dirty="0" smtClean="0"/>
              <a:t>Треће лице може у року од 30 дана од дана пријема правноснажног (</a:t>
            </a:r>
            <a:r>
              <a:rPr lang="en-US" sz="1800" dirty="0" smtClean="0"/>
              <a:t>?)</a:t>
            </a:r>
            <a:r>
              <a:rPr lang="sr-Cyrl-RS" sz="1800" dirty="0" smtClean="0"/>
              <a:t> решења о одбијању приговора да покрене парнични поступак против извршног повериоца ради утврђења  да је извршење на одређеном предмету недозвољено.</a:t>
            </a:r>
          </a:p>
          <a:p>
            <a:r>
              <a:rPr lang="sr-Cyrl-RS" sz="1800" dirty="0" smtClean="0"/>
              <a:t>На парнични поступак примењују се одредбе о парничном поступку за утврђивање недозвољености извршења (чл.81).</a:t>
            </a:r>
          </a:p>
          <a:p>
            <a:r>
              <a:rPr lang="sr-Cyrl-RS" sz="1800" dirty="0" smtClean="0"/>
              <a:t>Ако извршни поступак није још окончан а суд је правноснажном одлуком утврдио недозвољеност извршења на конкретном предмету, јавни извршитељ на предлог трећег лица у погледу тог предмета </a:t>
            </a:r>
            <a:r>
              <a:rPr lang="sr-Cyrl-RS" sz="1800" b="1" dirty="0" smtClean="0"/>
              <a:t>обуставља извршни поступак </a:t>
            </a:r>
            <a:r>
              <a:rPr lang="sr-Cyrl-RS" sz="1800" dirty="0" smtClean="0"/>
              <a:t>и</a:t>
            </a:r>
            <a:r>
              <a:rPr lang="sr-Cyrl-RS" sz="1800" b="1" dirty="0" smtClean="0"/>
              <a:t> </a:t>
            </a:r>
            <a:r>
              <a:rPr lang="sr-Cyrl-RS" sz="1800" dirty="0" smtClean="0"/>
              <a:t>укида решење о извршењу и све спроведене радње.</a:t>
            </a:r>
          </a:p>
          <a:p>
            <a:r>
              <a:rPr lang="sr-Cyrl-RS" sz="1800" dirty="0" smtClean="0"/>
              <a:t>Сувласник чији удео на покретној ствари не прелази половину њене вредности </a:t>
            </a:r>
            <a:r>
              <a:rPr lang="sr-Cyrl-RS" sz="1800" b="1" dirty="0" smtClean="0"/>
              <a:t>не може захтевати </a:t>
            </a:r>
            <a:r>
              <a:rPr lang="sr-Cyrl-RS" sz="1800" dirty="0" smtClean="0"/>
              <a:t>да се</a:t>
            </a:r>
            <a:r>
              <a:rPr lang="sr-Cyrl-RS" sz="1800" b="1" dirty="0" smtClean="0"/>
              <a:t> </a:t>
            </a:r>
            <a:r>
              <a:rPr lang="sr-Cyrl-RS" sz="1800" dirty="0" smtClean="0"/>
              <a:t>извршење на ствари у погледу његовог удела прогласи недозвољеним.</a:t>
            </a:r>
          </a:p>
          <a:p>
            <a:r>
              <a:rPr lang="sr-Cyrl-RS" sz="1800" b="1" dirty="0" smtClean="0"/>
              <a:t>Противизвршење (Чл.113-119)</a:t>
            </a:r>
          </a:p>
          <a:p>
            <a:r>
              <a:rPr lang="sr-Cyrl-RS" sz="1800" dirty="0" smtClean="0"/>
              <a:t>Подноси се суду и суд о њему одлучује</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Cyrl-RS" sz="2000" b="1" dirty="0" smtClean="0"/>
              <a:t>Прекид поступка </a:t>
            </a:r>
            <a:r>
              <a:rPr lang="sr-Cyrl-RS" sz="2000" dirty="0" smtClean="0"/>
              <a:t>(ако извршни поступак буде прекинут по сили закона,јавни извршитељ на предлог странке или по службеној дужности,поставља привременог заступника странци,и наставља поступак и пре него што престане разлог због кога је прекинут,а о што не важи за прекид поступка који је настао наступањем правних последица стечајног поступка).</a:t>
            </a:r>
          </a:p>
          <a:p>
            <a:r>
              <a:rPr lang="sr-Cyrl-RS" sz="2000" b="1" u="sng" dirty="0" smtClean="0"/>
              <a:t>Дужност давања података(чл.31)</a:t>
            </a:r>
          </a:p>
          <a:p>
            <a:r>
              <a:rPr lang="sr-Cyrl-RS" sz="2000" dirty="0" smtClean="0"/>
              <a:t>Државни органи,имаоци јавних овлашћења,друга правна лица и предузетници дужни су да суду и јавном извршитељу </a:t>
            </a:r>
            <a:r>
              <a:rPr lang="sr-Cyrl-RS" sz="2000" b="1" dirty="0" smtClean="0"/>
              <a:t>бесплатно </a:t>
            </a:r>
            <a:r>
              <a:rPr lang="sr-Cyrl-RS" sz="2000" dirty="0" smtClean="0"/>
              <a:t> доставе,на њихов захтев таксативно наведене податке о извршном дужнику,а такође и друге податке који су им потребни за делотворно вођење извршног поступка,при чему јавни извршитељ мора да презентује решење о извршењу. </a:t>
            </a:r>
            <a:endParaRPr lang="en-US" sz="20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1800" dirty="0" smtClean="0"/>
              <a:t>Другачије установљена надлежност за одлучивање у односу на важећи ЗИО</a:t>
            </a:r>
          </a:p>
          <a:p>
            <a:r>
              <a:rPr lang="sr-Cyrl-RS" sz="1800" dirty="0" smtClean="0"/>
              <a:t>Предлог за противизвршење подноси се суду који је месно надлежан да извршном дужнику принудно врати оно што је извршни поверилац примио.</a:t>
            </a:r>
          </a:p>
          <a:p>
            <a:r>
              <a:rPr lang="sr-Cyrl-RS" sz="1800" dirty="0" smtClean="0"/>
              <a:t>Уколико предлог за противизвршење не садржи захтев  да се извршни поверилац обавеже да врати оно што је примио или у коме нису назначени средство и предмет извршења исти се од стране суда одбацује решењем, </a:t>
            </a:r>
            <a:r>
              <a:rPr lang="sr-Cyrl-RS" sz="1800" b="1" dirty="0" smtClean="0"/>
              <a:t>без претходног враћања на допуну. </a:t>
            </a:r>
            <a:r>
              <a:rPr lang="sr-Cyrl-RS" sz="1800" dirty="0" smtClean="0"/>
              <a:t>  </a:t>
            </a:r>
          </a:p>
          <a:p>
            <a:r>
              <a:rPr lang="sr-Cyrl-RS" sz="1800" b="1" dirty="0" smtClean="0"/>
              <a:t>Нови рокови</a:t>
            </a:r>
            <a:r>
              <a:rPr lang="sr-Cyrl-RS" sz="1800" dirty="0" smtClean="0"/>
              <a:t> за подношење предлога за противизвршење (30 дана – по важећем ЗИО 15 дана).</a:t>
            </a:r>
          </a:p>
          <a:p>
            <a:r>
              <a:rPr lang="sr-Cyrl-RS" sz="1800" b="1" dirty="0" smtClean="0"/>
              <a:t>Нови разлог</a:t>
            </a:r>
            <a:r>
              <a:rPr lang="sr-Cyrl-RS" sz="1800" dirty="0" smtClean="0"/>
              <a:t> – ако је извршни поверилац примио више од свог потраживања или при извршењу на заради и другим сталним новчаним примањима нису поштоване одредбе о ограничењу извршења.</a:t>
            </a:r>
          </a:p>
          <a:p>
            <a:r>
              <a:rPr lang="sr-Cyrl-RS" sz="1800" dirty="0" smtClean="0"/>
              <a:t>Ако се извршни поверилац благовремено не изјасни о предлогу или предлог не оспори,  </a:t>
            </a:r>
            <a:r>
              <a:rPr lang="sr-Cyrl-RS" sz="1800" b="1" dirty="0" smtClean="0"/>
              <a:t>предлог се усваја.</a:t>
            </a:r>
          </a:p>
          <a:p>
            <a:r>
              <a:rPr lang="sr-Cyrl-RS" sz="1800" b="1" dirty="0" smtClean="0"/>
              <a:t>Предлог  </a:t>
            </a:r>
            <a:r>
              <a:rPr lang="sr-Cyrl-RS" sz="1800" dirty="0" smtClean="0"/>
              <a:t> за противизвршење може поднети и </a:t>
            </a:r>
            <a:r>
              <a:rPr lang="sr-Cyrl-RS" sz="1800" b="1" dirty="0" smtClean="0"/>
              <a:t>треће лице</a:t>
            </a:r>
            <a:r>
              <a:rPr lang="sr-Cyrl-RS" sz="1800" dirty="0" smtClean="0"/>
              <a:t>,  ако је извршење спроведено на предмету на коме је правноснажном судском одлуком утврђена недозвољеност извршења, у року од 30 дана од када је треће лице примило одлуку. </a:t>
            </a:r>
            <a:r>
              <a:rPr lang="en-US" sz="1800" dirty="0" smtClean="0"/>
              <a:t> </a:t>
            </a:r>
            <a:endParaRPr lang="sr-Cyrl-RS" sz="1800" dirty="0" smtClean="0"/>
          </a:p>
          <a:p>
            <a:endParaRPr lang="en-US" sz="1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1800" b="1" dirty="0" smtClean="0"/>
              <a:t>Поступање суда (судије)</a:t>
            </a:r>
          </a:p>
          <a:p>
            <a:r>
              <a:rPr lang="sr-Cyrl-RS" sz="1800" b="1" dirty="0" smtClean="0"/>
              <a:t>- Новчана казна</a:t>
            </a:r>
          </a:p>
          <a:p>
            <a:r>
              <a:rPr lang="sr-Cyrl-RS" sz="1800" dirty="0" smtClean="0"/>
              <a:t>Суд је</a:t>
            </a:r>
            <a:r>
              <a:rPr lang="sr-Cyrl-RS" sz="1800" b="1" dirty="0" smtClean="0"/>
              <a:t> </a:t>
            </a:r>
            <a:r>
              <a:rPr lang="sr-Cyrl-RS" sz="1800" dirty="0" smtClean="0"/>
              <a:t>искључиво надлежан</a:t>
            </a:r>
            <a:r>
              <a:rPr lang="sr-Cyrl-RS" sz="1800" b="1" dirty="0" smtClean="0"/>
              <a:t>  </a:t>
            </a:r>
            <a:r>
              <a:rPr lang="sr-Cyrl-RS" sz="1800" dirty="0" smtClean="0"/>
              <a:t>да</a:t>
            </a:r>
            <a:r>
              <a:rPr lang="sr-Cyrl-RS" sz="1800" b="1" dirty="0" smtClean="0"/>
              <a:t> </a:t>
            </a:r>
            <a:r>
              <a:rPr lang="sr-Cyrl-RS" sz="1800" dirty="0" smtClean="0"/>
              <a:t>донесе решење о изрицању новчане казне, без обзира да ли извршење спроводи суд или јавни изврешитељ.</a:t>
            </a:r>
          </a:p>
          <a:p>
            <a:r>
              <a:rPr lang="sr-Cyrl-RS" sz="1800" dirty="0" smtClean="0"/>
              <a:t>Новчана казна изриче се извршном дужнику који отуђује, скрива, оштећује или умањује своју имовини или предузима радње које могу нанети непоправљиву или тешко поправљиву штету извршном повериоцу, који спречава суд или јавног извршитеља да предузме поједине радње извршења или  обезбеђења, понаша се противно решењу о обезбеђењу, омета рад организације за принудну наплату или послодавца или било кога ко извршава решење о извршењу на основу извршне или веродостојне исправе, или спречава или омета преглед непокретности или попис покретних ствари или процену њихове вредности. </a:t>
            </a:r>
          </a:p>
          <a:p>
            <a:r>
              <a:rPr lang="sr-Cyrl-RS" sz="1800" b="1" dirty="0" smtClean="0"/>
              <a:t>- Могућност замене изречене новчане казне у меру затвора</a:t>
            </a:r>
            <a:r>
              <a:rPr lang="sr-Cyrl-RS" sz="1800" dirty="0" smtClean="0"/>
              <a:t>     </a:t>
            </a:r>
          </a:p>
          <a:p>
            <a:r>
              <a:rPr lang="sr-Cyrl-RS" sz="1800" dirty="0" smtClean="0"/>
              <a:t>Ако јавни, односно судски извршитељ обавести суд  да не може да се спроведе извршење новчане казне, суд који ју је изрекао одмах доноси решење којим сваких 1.000,00 динара новчане казне замељује једним даном мере затвора, а највише до 60 дана. </a:t>
            </a:r>
            <a:r>
              <a:rPr lang="sr-Cyrl-RS" sz="1800" b="1" dirty="0" smtClean="0"/>
              <a:t> </a:t>
            </a:r>
            <a:endParaRPr lang="en-US" sz="1800"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1800" dirty="0" smtClean="0"/>
              <a:t>Против решења којим се новчана казна замењује мером затвора дозвољен је приговор, који одлаже извршења. </a:t>
            </a:r>
          </a:p>
          <a:p>
            <a:r>
              <a:rPr lang="sr-Cyrl-RS" sz="1800" b="1" dirty="0" smtClean="0"/>
              <a:t>Извршење одлука у вези са породичним односима</a:t>
            </a:r>
          </a:p>
          <a:p>
            <a:r>
              <a:rPr lang="sr-Cyrl-RS" sz="1800" dirty="0" smtClean="0"/>
              <a:t>Избирљива надлежност код одлучивања о предлогу за извршење</a:t>
            </a:r>
          </a:p>
          <a:p>
            <a:r>
              <a:rPr lang="sr-Cyrl-RS" sz="1800" dirty="0" smtClean="0"/>
              <a:t>У предлогу за извршење ради предаје детета не мора да буде назначено средство извршења, а ако је и назначено, суд није њиме везан.</a:t>
            </a:r>
          </a:p>
          <a:p>
            <a:r>
              <a:rPr lang="sr-Cyrl-RS" sz="1800" dirty="0" smtClean="0"/>
              <a:t>Изузетно се може заказати </a:t>
            </a:r>
            <a:r>
              <a:rPr lang="sr-Cyrl-RS" sz="1800" b="1" dirty="0" smtClean="0"/>
              <a:t>рочиште, </a:t>
            </a:r>
            <a:r>
              <a:rPr lang="sr-Cyrl-RS" sz="1800" dirty="0" smtClean="0"/>
              <a:t>ако је то у најбољем интересу детета.</a:t>
            </a:r>
          </a:p>
          <a:p>
            <a:r>
              <a:rPr lang="sr-Cyrl-RS" sz="1800" dirty="0" smtClean="0"/>
              <a:t>Налог да се дете одмах преда даје се пре свега ако су угрожени живот, здравље или психофизички развој детета или је извршном исправом одређена предаја незаконитог одведеног или задржаног детета ради његовог повратка у страну државу (</a:t>
            </a:r>
            <a:r>
              <a:rPr lang="sr-Cyrl-RS" sz="1800" b="1" dirty="0" smtClean="0"/>
              <a:t>грађанскоправна отимица деце) </a:t>
            </a:r>
            <a:r>
              <a:rPr lang="sr-Cyrl-RS" sz="1800" dirty="0" smtClean="0"/>
              <a:t>или поновног успостављања односа старања или виђања родитеља и детета у страној држави. </a:t>
            </a:r>
          </a:p>
          <a:p>
            <a:r>
              <a:rPr lang="sr-Cyrl-RS" sz="1800" b="1" dirty="0" smtClean="0"/>
              <a:t>Средства извршења : </a:t>
            </a:r>
          </a:p>
          <a:p>
            <a:r>
              <a:rPr lang="sr-Cyrl-RS" sz="1800" b="1" dirty="0" smtClean="0"/>
              <a:t>Принудно одузимање и предаја детета</a:t>
            </a:r>
          </a:p>
          <a:p>
            <a:r>
              <a:rPr lang="sr-Cyrl-RS" sz="1800" b="1" dirty="0" smtClean="0"/>
              <a:t>Новчана казна</a:t>
            </a:r>
          </a:p>
          <a:p>
            <a:r>
              <a:rPr lang="sr-Cyrl-RS" sz="1800" b="1" dirty="0" smtClean="0"/>
              <a:t>Казна затвора</a:t>
            </a:r>
          </a:p>
          <a:p>
            <a:r>
              <a:rPr lang="sr-Cyrl-RS" sz="1800" dirty="0" smtClean="0"/>
              <a:t>Суд може мењати средства извршења док се извршење не оконча.</a:t>
            </a:r>
          </a:p>
          <a:p>
            <a:r>
              <a:rPr lang="sr-Cyrl-RS" sz="1800" dirty="0" smtClean="0"/>
              <a:t>Новчана казна не може бити замељена казном затвора.</a:t>
            </a:r>
            <a:r>
              <a:rPr lang="sr-Cyrl-RS" sz="1800" b="1" dirty="0" smtClean="0"/>
              <a:t>  </a:t>
            </a:r>
            <a:endParaRPr lang="en-US" sz="1800" b="1"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1800" b="1" dirty="0" smtClean="0"/>
              <a:t>Извршење ради враћања запосленог на рад</a:t>
            </a:r>
          </a:p>
          <a:p>
            <a:r>
              <a:rPr lang="sr-Cyrl-RS" sz="1800" dirty="0" smtClean="0"/>
              <a:t>За одлучивање о предлогу за извршење и спровођење извршења обавезе послодавца да врати запосленог на рад месно је надлежан и суд на чијем подручју се налази седиште послодавца (</a:t>
            </a:r>
            <a:r>
              <a:rPr lang="sr-Cyrl-RS" sz="1800" b="1" dirty="0" smtClean="0"/>
              <a:t>избирљива надлежност).</a:t>
            </a:r>
          </a:p>
          <a:p>
            <a:r>
              <a:rPr lang="sr-Cyrl-RS" sz="1800" dirty="0" smtClean="0"/>
              <a:t>Предлог за извршење не може да се поднесе кад истекне 60 дана од када је извршни поверилац стекао право да поднесе предлог (</a:t>
            </a:r>
            <a:r>
              <a:rPr lang="sr-Cyrl-RS" sz="1800" b="1" dirty="0" smtClean="0"/>
              <a:t>преклузивни рок)</a:t>
            </a:r>
            <a:r>
              <a:rPr lang="sr-Cyrl-RS" sz="1800" dirty="0" smtClean="0"/>
              <a:t>.</a:t>
            </a:r>
          </a:p>
          <a:p>
            <a:r>
              <a:rPr lang="sr-Cyrl-RS" sz="1800" dirty="0" smtClean="0"/>
              <a:t>Средство извршења - </a:t>
            </a:r>
            <a:r>
              <a:rPr lang="sr-Cyrl-RS" sz="1800" b="1" dirty="0" smtClean="0"/>
              <a:t>изрицање новчане казне </a:t>
            </a:r>
            <a:r>
              <a:rPr lang="sr-Cyrl-RS" sz="1800" dirty="0" smtClean="0"/>
              <a:t>послодавцу и његовом одговорном лицу</a:t>
            </a:r>
          </a:p>
          <a:p>
            <a:r>
              <a:rPr lang="sr-Cyrl-RS" sz="1800" dirty="0" smtClean="0"/>
              <a:t>Изрицање</a:t>
            </a:r>
            <a:r>
              <a:rPr lang="sr-Cyrl-RS" sz="1800" b="1" dirty="0" smtClean="0"/>
              <a:t>  </a:t>
            </a:r>
            <a:r>
              <a:rPr lang="sr-Cyrl-RS" sz="1800" dirty="0" smtClean="0"/>
              <a:t>новчане</a:t>
            </a:r>
            <a:r>
              <a:rPr lang="sr-Cyrl-RS" sz="1800" b="1" dirty="0" smtClean="0"/>
              <a:t> </a:t>
            </a:r>
            <a:r>
              <a:rPr lang="sr-Cyrl-RS" sz="1800" dirty="0" smtClean="0"/>
              <a:t>казне престаје када суд утврди да је запослени почео да ради на одговарајућим пословима или да му је то омогућено иако је то одбио да ради, односно да је распоређен на послове одређене у извршној исправи.</a:t>
            </a:r>
          </a:p>
          <a:p>
            <a:r>
              <a:rPr lang="sr-Cyrl-RS" sz="1800" b="1" dirty="0" smtClean="0"/>
              <a:t>Обезбеђење  (средства обезбеђења)</a:t>
            </a:r>
          </a:p>
          <a:p>
            <a:pPr>
              <a:buFont typeface="+mj-lt"/>
              <a:buAutoNum type="arabicPeriod"/>
            </a:pPr>
            <a:r>
              <a:rPr lang="sr-Cyrl-RS" sz="1800" b="1" dirty="0" smtClean="0"/>
              <a:t>Стицање заложног права на непокретности и покретној ствари по </a:t>
            </a:r>
          </a:p>
          <a:p>
            <a:pPr>
              <a:buNone/>
            </a:pPr>
            <a:r>
              <a:rPr lang="sr-Cyrl-RS" sz="1800" b="1" dirty="0" smtClean="0"/>
              <a:t>       споразуму странака</a:t>
            </a:r>
          </a:p>
          <a:p>
            <a:pPr>
              <a:buNone/>
            </a:pPr>
            <a:r>
              <a:rPr lang="sr-Cyrl-RS" sz="1800" b="1" dirty="0" smtClean="0"/>
              <a:t>2.    Стицање заложног права на непокретности и покретној ствари</a:t>
            </a:r>
          </a:p>
          <a:p>
            <a:pPr>
              <a:buNone/>
            </a:pPr>
            <a:r>
              <a:rPr lang="sr-Cyrl-RS" sz="1800" b="1" dirty="0" smtClean="0"/>
              <a:t>3.    Претходне мере </a:t>
            </a:r>
          </a:p>
          <a:p>
            <a:pPr>
              <a:buNone/>
            </a:pPr>
            <a:r>
              <a:rPr lang="sr-Cyrl-RS" sz="1800" b="1" dirty="0" smtClean="0"/>
              <a:t>4.    Привремене мере</a:t>
            </a:r>
            <a:endParaRPr lang="en-US" sz="1800"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sr-Cyrl-RS" sz="1800" dirty="0" smtClean="0"/>
              <a:t>У предлогу за одређивање претходне или привремене мере назначава се врста претходне или привремене мере и њено траајање, а у предлогу за одређивање привремене мере и средство и предмет којим се она извршава. </a:t>
            </a:r>
          </a:p>
          <a:p>
            <a:r>
              <a:rPr lang="sr-Cyrl-RS" sz="1800" dirty="0" smtClean="0"/>
              <a:t>Предлог за одређивање привремене мере одбацује се решењем ако не садржи средство и предмет којим се привремена мера извршава без претходног враћања на допуну (</a:t>
            </a:r>
            <a:r>
              <a:rPr lang="sr-Cyrl-RS" sz="1800" b="1" dirty="0" smtClean="0"/>
              <a:t>новина).</a:t>
            </a:r>
          </a:p>
          <a:p>
            <a:r>
              <a:rPr lang="sr-Cyrl-RS" sz="1800" dirty="0" smtClean="0"/>
              <a:t>Решење о претходној и привременој мери спроводи јавни извршитељ, а извршни поверилаца дужан је да у предлогу назначи конкретно одређеног месно надлежног јавног извршитеља који спроводи изврешење.</a:t>
            </a:r>
          </a:p>
          <a:p>
            <a:r>
              <a:rPr lang="sr-Cyrl-RS" sz="1800" dirty="0" smtClean="0"/>
              <a:t>Извршни поверилац може предложити да се одреди једна или више претходних или привремених мера тако да се извршавају истовремено или тако да се следећа мера изврши ако претходна није била довољна да обезбеди потраживање. </a:t>
            </a:r>
          </a:p>
          <a:p>
            <a:r>
              <a:rPr lang="sr-Cyrl-RS" sz="1800" dirty="0" smtClean="0"/>
              <a:t>О предлогу за обезбеђење суд одлучује решењем којим одбацује, одбија или усваја предлог.</a:t>
            </a:r>
          </a:p>
          <a:p>
            <a:r>
              <a:rPr lang="sr-Cyrl-RS" sz="1800" dirty="0" smtClean="0"/>
              <a:t>Решење о обезбеђењу има </a:t>
            </a:r>
            <a:r>
              <a:rPr lang="sr-Cyrl-RS" sz="1800" b="1" dirty="0" smtClean="0"/>
              <a:t>дејство решења о извршењу и извршава се пре његове правноснажности. (новина) </a:t>
            </a:r>
            <a:r>
              <a:rPr lang="sr-Cyrl-RS" sz="1800" dirty="0" smtClean="0"/>
              <a:t>     </a:t>
            </a:r>
            <a:endParaRPr lang="en-US" sz="1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RS" sz="1800" dirty="0" smtClean="0"/>
              <a:t>Жалба</a:t>
            </a:r>
            <a:r>
              <a:rPr lang="sr-Cyrl-RS" dirty="0" smtClean="0"/>
              <a:t> </a:t>
            </a:r>
            <a:r>
              <a:rPr lang="sr-Cyrl-RS" sz="1800" dirty="0" smtClean="0"/>
              <a:t>се може изјавити против решења донетог о предлогу за обезбеђење и против решења о обустави поступка обезбеђења.</a:t>
            </a:r>
          </a:p>
          <a:p>
            <a:r>
              <a:rPr lang="sr-Cyrl-RS" sz="1800" dirty="0" smtClean="0"/>
              <a:t>Ако се побија само део решења донетог о предлогу за обезбеђење којим су одмерени трошкови поступка чини се то приговором, а приговор је дозвољен и против решења којим је одлучено о предлогу за продужење трајања претходне мере или привремене мере. </a:t>
            </a:r>
          </a:p>
          <a:p>
            <a:r>
              <a:rPr lang="sr-Cyrl-RS" sz="1800" dirty="0" smtClean="0"/>
              <a:t>Против решења донетог о приговору жалба није дозвољена.</a:t>
            </a:r>
          </a:p>
          <a:p>
            <a:r>
              <a:rPr lang="sr-Cyrl-RS" sz="1800" dirty="0" smtClean="0"/>
              <a:t>Суд може одлучити о предлогу за обезбеђење пре него што га достави извршном дужнику и омогући му да се о њему изјасни.</a:t>
            </a:r>
          </a:p>
          <a:p>
            <a:r>
              <a:rPr lang="sr-Cyrl-RS" sz="1800" dirty="0" smtClean="0"/>
              <a:t>Суд разматра и утврђује само чињенице које су странке изнеле и изводи само доказе које су странке предложиле, изузев кад се примењује принудни пропис. </a:t>
            </a:r>
          </a:p>
          <a:p>
            <a:r>
              <a:rPr lang="sr-Cyrl-RS" sz="1800" b="1" dirty="0" smtClean="0"/>
              <a:t>Претходне мере </a:t>
            </a:r>
            <a:r>
              <a:rPr lang="sr-Cyrl-RS" sz="1800" dirty="0" smtClean="0"/>
              <a:t>   </a:t>
            </a:r>
          </a:p>
          <a:p>
            <a:r>
              <a:rPr lang="sr-Cyrl-RS" sz="1800" dirty="0" smtClean="0"/>
              <a:t>За одлучивање о предлогу за одређивање претходне мере месно је надлежан суд који би био надлежан за одлучивање о предлогу за извршење. </a:t>
            </a:r>
          </a:p>
          <a:p>
            <a:r>
              <a:rPr lang="sr-Cyrl-RS" sz="1800" dirty="0" smtClean="0"/>
              <a:t>Претходном мером обезбеђује се новчано потраживање.</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dirty="0" smtClean="0"/>
              <a:t>Кумулативно постављени услови за одређивање претходне мере:</a:t>
            </a:r>
          </a:p>
          <a:p>
            <a:pPr>
              <a:buFont typeface="+mj-lt"/>
              <a:buAutoNum type="arabicPeriod"/>
            </a:pPr>
            <a:r>
              <a:rPr lang="sr-Cyrl-RS" sz="1800" dirty="0" smtClean="0"/>
              <a:t>На основу домаће одлуке која није правноснажна или домаћег судског или управног поравнања или јавног бележничког записника о поравнању по којим потраживање није доспело или на основу домаћег решења о извршењу на основу веродостојне исправе које је донето на основу менице и чека.</a:t>
            </a:r>
          </a:p>
          <a:p>
            <a:pPr>
              <a:buFont typeface="+mj-lt"/>
              <a:buAutoNum type="arabicPeriod"/>
            </a:pPr>
            <a:r>
              <a:rPr lang="sr-Cyrl-RS" sz="1800" dirty="0" smtClean="0"/>
              <a:t>Да извршни поверилац учини вероватним опасност да би без претходне мере намирење његовог потраживања било осујећено или знатно отежано.</a:t>
            </a:r>
          </a:p>
          <a:p>
            <a:r>
              <a:rPr lang="sr-Cyrl-RS" sz="1800" dirty="0" smtClean="0"/>
              <a:t>Решење о претходној мери садржи прецизно новчано потраживање које асе обезбеђује, с каматом и трошковима поступка, врсту претходне мере и трајње претходне мере.</a:t>
            </a:r>
          </a:p>
          <a:p>
            <a:r>
              <a:rPr lang="sr-Cyrl-RS" sz="1800" dirty="0" smtClean="0"/>
              <a:t>Претходна мера може да траје најдуже док не истекне 15 дана од испуњења услова за поднођење предлога за извршење.</a:t>
            </a:r>
          </a:p>
          <a:p>
            <a:r>
              <a:rPr lang="sr-Cyrl-RS" sz="1800" dirty="0" smtClean="0"/>
              <a:t>Суд обуставља поступак обезбеђења ако се у року од 15 дана од истека претходне мере не испуне услови за подношење предлога за извршење а извршни поверилац  дотле не предложи да се трајање мере продужи.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1800" b="1" dirty="0" smtClean="0"/>
              <a:t>Привремене мере </a:t>
            </a:r>
          </a:p>
          <a:p>
            <a:r>
              <a:rPr lang="sr-Cyrl-RS" sz="1800" dirty="0" smtClean="0"/>
              <a:t>Суд  може одредити привремену меру пре, у току или после судског или управног поступка,  па док извршење не буде спроведено.</a:t>
            </a:r>
          </a:p>
          <a:p>
            <a:r>
              <a:rPr lang="sr-Cyrl-RS" sz="1800" dirty="0" smtClean="0"/>
              <a:t>Новина је да привремена мера може да се одреди и ради обезбеђења потраживања која се састоје од захтева за утврђење постојања, односно непостојања неког права или правног односа, повреде права личности и истинитост, односно неистинитост неке исправе или захтева за преображај неког материјалног или процесног односа. </a:t>
            </a:r>
          </a:p>
          <a:p>
            <a:r>
              <a:rPr lang="sr-Cyrl-RS" sz="1800" dirty="0" smtClean="0"/>
              <a:t>Привременом мером обезбеђује се новчано или неновчано потраживање чије је постојање извршни поверилац учини вероватним. </a:t>
            </a:r>
          </a:p>
          <a:p>
            <a:r>
              <a:rPr lang="sr-Cyrl-RS" sz="1800" dirty="0" smtClean="0"/>
              <a:t>Поред вероватноће постојања потраживања, извршни поверилац мора учинити вероватним да ће без привремене мере извршни дужник осујетити или знатно отежати наплату  потраживања тиме што ће своју имовину или срества отуђити, прикрити или на други начин њима располагати (опасност по потраживање), код обезбеђења новчаног потраживања, а код обезбеђења неновчаног потраживања да ће бити употребљена сила или настати ненадокнадива штета.</a:t>
            </a:r>
          </a:p>
          <a:p>
            <a:r>
              <a:rPr lang="sr-Cyrl-RS" sz="1800" dirty="0" smtClean="0"/>
              <a:t>Решење о привременој мери садржи прецизно наведено потраживање које се обезбеђује, врсту привремене мере, средство и предмет којим се та мера извршава.              </a:t>
            </a:r>
            <a:endParaRPr lang="en-US" sz="1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dirty="0" smtClean="0"/>
              <a:t>Привремена мера није основ за стицање заложног права извршног повериоца.</a:t>
            </a:r>
          </a:p>
          <a:p>
            <a:r>
              <a:rPr lang="sr-Cyrl-RS" sz="1800" dirty="0" smtClean="0"/>
              <a:t>Трајање привремене мере одређује се у решењу о привременој мери.</a:t>
            </a:r>
          </a:p>
          <a:p>
            <a:pPr>
              <a:buNone/>
            </a:pPr>
            <a:r>
              <a:rPr lang="sr-Cyrl-RS" sz="1800" b="1" dirty="0" smtClean="0"/>
              <a:t>       Нови разлози за укидање привремене мере:</a:t>
            </a:r>
          </a:p>
          <a:p>
            <a:pPr>
              <a:buFont typeface="+mj-lt"/>
              <a:buAutoNum type="arabicPeriod"/>
            </a:pPr>
            <a:r>
              <a:rPr lang="sr-Cyrl-RS" sz="1800" dirty="0" smtClean="0"/>
              <a:t>ако извршни дужник положи суду, односно јавном извршитељу потраживање које се обезбеђује са каматом и трошковима поступка.</a:t>
            </a:r>
          </a:p>
          <a:p>
            <a:pPr>
              <a:buFont typeface="+mj-lt"/>
              <a:buAutoNum type="arabicPeriod"/>
            </a:pPr>
            <a:r>
              <a:rPr lang="sr-Cyrl-RS" sz="1800" dirty="0" smtClean="0"/>
              <a:t>ако извршни дужник докаже да је потраживање наплаћено или довољно обезбеђено и</a:t>
            </a:r>
          </a:p>
          <a:p>
            <a:pPr>
              <a:buFont typeface="+mj-lt"/>
              <a:buAutoNum type="arabicPeriod"/>
            </a:pPr>
            <a:r>
              <a:rPr lang="sr-Cyrl-RS" sz="1800" dirty="0" smtClean="0"/>
              <a:t>Ако се правноснажно утврди да потраживање није настало или да је престало  </a:t>
            </a:r>
          </a:p>
          <a:p>
            <a:r>
              <a:rPr lang="sr-Cyrl-RS" sz="1800" dirty="0" smtClean="0"/>
              <a:t>Поред постојећих, новим ЗИО уведена је и једна нова привремена мера за обезбеђење новчаног потраживања – налог организацији за принудну наплату да банкама које воде рачуне извршног дужника наложи да новчана средства у висини обезбеђеног потраживања пренесу у депозит јавног извршитеља.   </a:t>
            </a:r>
            <a:endParaRPr lang="en-US" sz="1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RS" sz="1800" b="1" dirty="0" smtClean="0"/>
              <a:t>Јавни извршитељи</a:t>
            </a:r>
          </a:p>
          <a:p>
            <a:r>
              <a:rPr lang="sr-Cyrl-RS" sz="1800" dirty="0" smtClean="0"/>
              <a:t>Нови термин за означење уместо извршитељ, јавни извршитељ што је правилније с обзиром да се ради о лицу коме су поверена јавна овлашћења. </a:t>
            </a:r>
          </a:p>
          <a:p>
            <a:r>
              <a:rPr lang="sr-Cyrl-RS" sz="1800" dirty="0" smtClean="0"/>
              <a:t>Нови услов за именовање јавног извршитеља поред већ постојећих, је и да има положен правосудни испит.</a:t>
            </a:r>
          </a:p>
          <a:p>
            <a:r>
              <a:rPr lang="sr-Cyrl-RS" sz="1800" dirty="0" smtClean="0"/>
              <a:t>Достојност за делатност јавног извршитеља утврђује се према опште прихваћеним морални нормама и етичком кодексу јавних извршитеља и стандардима професионалног понашања јавних извршитеља.</a:t>
            </a:r>
          </a:p>
          <a:p>
            <a:r>
              <a:rPr lang="sr-Cyrl-RS" sz="1800" dirty="0" smtClean="0"/>
              <a:t>Јавни извршитељи се именују после јавног конкурса који расписује Министар, а води конкурсна комисија.</a:t>
            </a:r>
          </a:p>
          <a:p>
            <a:r>
              <a:rPr lang="sr-Cyrl-RS" sz="1800" dirty="0" smtClean="0"/>
              <a:t>Конкурсна комисија саставља предлог кандидата за именовање са образложењем и прослеђује га Министру.</a:t>
            </a:r>
          </a:p>
          <a:p>
            <a:r>
              <a:rPr lang="sr-Cyrl-RS" sz="1800" dirty="0" smtClean="0"/>
              <a:t>Министар именује јавног извршитеља решењем, између предложених кандидата. </a:t>
            </a:r>
          </a:p>
          <a:p>
            <a:r>
              <a:rPr lang="sr-Cyrl-RS" sz="1800" dirty="0" smtClean="0"/>
              <a:t>Јавни извршитељ полаже заклетву пред Министром у року од 30 дана од дана пријема решењу о именовању.</a:t>
            </a:r>
          </a:p>
          <a:p>
            <a:r>
              <a:rPr lang="sr-Cyrl-RS" sz="1800" dirty="0" smtClean="0"/>
              <a:t>Комора издаје јавном извршитељу решење о отпочињању делатности у року од 15 дана од дана полагања заклетве.</a:t>
            </a:r>
          </a:p>
          <a:p>
            <a:r>
              <a:rPr lang="sr-Cyrl-RS" sz="1800" dirty="0" smtClean="0"/>
              <a:t>Сматра се да јавни извршитељ није именован ако неоправдано не почне да ради на дан одређену решењу о отпочињању делатности.</a:t>
            </a:r>
          </a:p>
          <a:p>
            <a:pPr>
              <a:buNone/>
            </a:pPr>
            <a:r>
              <a:rPr lang="sr-Cyrl-RS" sz="1800" dirty="0" smtClean="0"/>
              <a:t>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sr-Cyrl-RS" sz="2000" dirty="0" smtClean="0"/>
              <a:t>Дужност давања података извршном повериоцу и адвокату као пуномоћнику извршног повериоца и пре покретања извршног поступка, али само на основу приложене извршне, а не и веродостојне исправе. </a:t>
            </a:r>
          </a:p>
          <a:p>
            <a:r>
              <a:rPr lang="sr-Cyrl-RS" sz="2000" b="1" u="sng" dirty="0" smtClean="0"/>
              <a:t>Достављање извршном дужнику (члан 36.)</a:t>
            </a:r>
          </a:p>
          <a:p>
            <a:r>
              <a:rPr lang="sr-Cyrl-RS" sz="2000" dirty="0" smtClean="0"/>
              <a:t>Новину представља став 3. овог члана где је предвиђено да достављач оставља у поштанском сандучету извршног дужника или на другом месту на адреси извршног дужника </a:t>
            </a:r>
            <a:r>
              <a:rPr lang="sr-Cyrl-RS" sz="2000" b="1" dirty="0" smtClean="0"/>
              <a:t>обавештење</a:t>
            </a:r>
            <a:r>
              <a:rPr lang="sr-Cyrl-RS" sz="2000" dirty="0" smtClean="0"/>
              <a:t> које садржи лично име извршног дужника, својство у поступку, назнаку да ће писмено наредног дана бити истакнуто на огласној табли суда, назив и адресу тог суда и упозорење да се по истеку рока од 8 дана од дана истицања писмена на огласној табли суда сматра да је достављање извршено. </a:t>
            </a:r>
          </a:p>
          <a:p>
            <a:r>
              <a:rPr lang="sr-Cyrl-RS" sz="2000" b="1" u="sng" dirty="0" smtClean="0"/>
              <a:t>Надлежност за достављање и директно достављање јавном извршитељу (члан 37.)</a:t>
            </a:r>
            <a:endParaRPr lang="en-US" sz="2000" b="1" u="sn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RS" sz="1800" b="1" dirty="0" smtClean="0"/>
              <a:t>Најважнија овлашћења извршитеља</a:t>
            </a:r>
          </a:p>
          <a:p>
            <a:pPr>
              <a:buFont typeface="+mj-lt"/>
              <a:buAutoNum type="arabicPeriod"/>
            </a:pPr>
            <a:r>
              <a:rPr lang="sr-Cyrl-RS" sz="1800" dirty="0" smtClean="0"/>
              <a:t>Доноси решење о извршењу на основу веродостојне исправе ради намирења новчаног потраживања  насталог из комуналних услуга и сродних делатности</a:t>
            </a:r>
          </a:p>
          <a:p>
            <a:pPr>
              <a:buFont typeface="+mj-lt"/>
              <a:buAutoNum type="arabicPeriod"/>
            </a:pPr>
            <a:r>
              <a:rPr lang="sr-Cyrl-RS" sz="1800" dirty="0" smtClean="0"/>
              <a:t>Закључком одређује средство и предмет извршења, мења га или додаје</a:t>
            </a:r>
          </a:p>
          <a:p>
            <a:pPr>
              <a:buFont typeface="+mj-lt"/>
              <a:buAutoNum type="arabicPeriod"/>
            </a:pPr>
            <a:r>
              <a:rPr lang="sr-Cyrl-RS" sz="1800" dirty="0" smtClean="0"/>
              <a:t>Доноси решења и закључке</a:t>
            </a:r>
          </a:p>
          <a:p>
            <a:pPr>
              <a:buFont typeface="+mj-lt"/>
              <a:buAutoNum type="arabicPeriod"/>
            </a:pPr>
            <a:r>
              <a:rPr lang="sr-Cyrl-RS" sz="1800" dirty="0" smtClean="0"/>
              <a:t>Предузима радње којима се непосредно спроводи извршење или обезбеђење</a:t>
            </a:r>
          </a:p>
          <a:p>
            <a:pPr>
              <a:buFont typeface="+mj-lt"/>
              <a:buAutoNum type="arabicPeriod"/>
            </a:pPr>
            <a:r>
              <a:rPr lang="sr-Cyrl-RS" sz="1800" dirty="0" smtClean="0"/>
              <a:t>Доставља акте суда и јавног извршитеља и писмена странака и других учесника у постпку ако јавни извршитељ спроводи извршење</a:t>
            </a:r>
          </a:p>
          <a:p>
            <a:pPr>
              <a:buFont typeface="+mj-lt"/>
              <a:buAutoNum type="arabicPeriod"/>
            </a:pPr>
            <a:r>
              <a:rPr lang="sr-Cyrl-RS" sz="1800" dirty="0" smtClean="0"/>
              <a:t>Прибавља податке о извршном дужнику (чл.30)</a:t>
            </a:r>
          </a:p>
          <a:p>
            <a:r>
              <a:rPr lang="sr-Cyrl-RS" sz="1800" b="1" dirty="0" smtClean="0"/>
              <a:t>Неспојивост  </a:t>
            </a:r>
          </a:p>
          <a:p>
            <a:r>
              <a:rPr lang="sr-Cyrl-RS" sz="1800" dirty="0" smtClean="0"/>
              <a:t>Са делатносшћу јавног извршитеља неспојива је јавна функција у органу управљања или надзора привредног друштва, послови обезбеђења, адвокатуре или јавног бележништва, било које друго плаћено занимање, као и други послови који су као неспојиви одређени прописима Коморе.</a:t>
            </a:r>
          </a:p>
          <a:p>
            <a:r>
              <a:rPr lang="sr-Cyrl-RS" sz="1800" b="1" dirty="0" smtClean="0"/>
              <a:t>Одговорност за штету</a:t>
            </a:r>
          </a:p>
          <a:p>
            <a:r>
              <a:rPr lang="sr-Cyrl-RS" sz="1800" dirty="0" smtClean="0"/>
              <a:t>Јавни извршитељ одговара</a:t>
            </a:r>
            <a:r>
              <a:rPr lang="sr-Cyrl-RS" sz="1800" b="1" dirty="0" smtClean="0"/>
              <a:t> </a:t>
            </a:r>
            <a:r>
              <a:rPr lang="sr-Cyrl-RS" sz="1800" dirty="0" smtClean="0"/>
              <a:t>својом целокупном имовином за штету коју својом кривицом проузрокује у извршном поступку или поступку обезбеђења, а за ту штету не одговара Република Србија.   </a:t>
            </a:r>
            <a:endParaRPr lang="en-US" sz="1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RS" sz="1800" b="1" dirty="0" smtClean="0"/>
              <a:t>Комора јавних извршитеља</a:t>
            </a:r>
            <a:r>
              <a:rPr lang="sr-Cyrl-RS" sz="1800" dirty="0" smtClean="0"/>
              <a:t> је професионално удружење јавних извршитеља које чини сви јавни извршитељи, то је недобитно удружење – правно лице чије је седиште у Београду.</a:t>
            </a:r>
          </a:p>
          <a:p>
            <a:r>
              <a:rPr lang="sr-Cyrl-RS" sz="1800" b="1" dirty="0" smtClean="0"/>
              <a:t>Органи коморе </a:t>
            </a:r>
            <a:r>
              <a:rPr lang="sr-Cyrl-RS" sz="1800" dirty="0" smtClean="0"/>
              <a:t>су: Скупштина коморе, извршни одбор Коморе, надзорни одбор Коморе, председник Коморе, заменик председника Коморе, дисциплински тужилац Коморе, заменик дисциплинског тужиоца коморе и други органи одређени Статутом коморе.</a:t>
            </a:r>
          </a:p>
          <a:p>
            <a:r>
              <a:rPr lang="sr-Cyrl-RS" sz="1800" b="1" dirty="0" smtClean="0"/>
              <a:t>Надзор над радом јавних извршитеља</a:t>
            </a:r>
            <a:r>
              <a:rPr lang="sr-Cyrl-RS" sz="1800" dirty="0" smtClean="0"/>
              <a:t> врши Министарство правде РС и комора извршитеља.</a:t>
            </a:r>
          </a:p>
          <a:p>
            <a:r>
              <a:rPr lang="sr-Cyrl-RS" sz="1800" b="1" dirty="0" smtClean="0"/>
              <a:t>Дисциплинска одговорност и дисциплинске повреде јавних извршитеља   </a:t>
            </a:r>
            <a:endParaRPr lang="sr-Cyrl-RS" sz="1800" dirty="0" smtClean="0"/>
          </a:p>
          <a:p>
            <a:r>
              <a:rPr lang="sr-Cyrl-RS" sz="1800" b="1" dirty="0" smtClean="0"/>
              <a:t>Врсте дисциплинских повреда  (лакше и теже)</a:t>
            </a:r>
          </a:p>
          <a:p>
            <a:r>
              <a:rPr lang="sr-Cyrl-RS" sz="1800" dirty="0" smtClean="0"/>
              <a:t>Лакша дисциплинска повреда одређује се Статутом Коморе, а тежа дисциплинска повреда одређује овим или другим Законом.</a:t>
            </a:r>
          </a:p>
          <a:p>
            <a:r>
              <a:rPr lang="sr-Cyrl-RS" sz="1800" b="1" dirty="0" smtClean="0"/>
              <a:t>Дисциплинске мере (лакше и теже) </a:t>
            </a:r>
          </a:p>
          <a:p>
            <a:r>
              <a:rPr lang="sr-Cyrl-RS" sz="1800" b="1" dirty="0" smtClean="0"/>
              <a:t>Дисциплински тужилац Коморе</a:t>
            </a:r>
          </a:p>
          <a:p>
            <a:endParaRPr lang="sr-Cyrl-RS" sz="1800" b="1" dirty="0" smtClean="0"/>
          </a:p>
          <a:p>
            <a:endParaRPr lang="sr-Cyrl-RS" sz="1800" b="1" dirty="0" smtClean="0"/>
          </a:p>
          <a:p>
            <a:endParaRPr lang="sr-Cyrl-RS" sz="1800" b="1" dirty="0" smtClean="0"/>
          </a:p>
          <a:p>
            <a:endParaRPr lang="sr-Cyrl-RS" sz="1800" b="1" dirty="0" smtClean="0"/>
          </a:p>
          <a:p>
            <a:endParaRPr lang="sr-Cyrl-RS" sz="1800" b="1" dirty="0" smtClean="0"/>
          </a:p>
          <a:p>
            <a:endParaRPr lang="sr-Cyrl-RS" sz="1800" b="1" dirty="0" smtClean="0"/>
          </a:p>
          <a:p>
            <a:endParaRPr lang="sr-Cyrl-RS" sz="1800" b="1" dirty="0" smtClean="0"/>
          </a:p>
          <a:p>
            <a:endParaRPr lang="sr-Cyrl-RS" sz="1800" b="1" dirty="0" smtClean="0"/>
          </a:p>
          <a:p>
            <a:endParaRPr lang="en-US" sz="18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1800" b="1" dirty="0" smtClean="0"/>
              <a:t>Дисциплински поступак</a:t>
            </a:r>
          </a:p>
          <a:p>
            <a:r>
              <a:rPr lang="sr-Cyrl-RS" sz="1800" b="1" dirty="0" smtClean="0"/>
              <a:t>Могућност вођења управног спора</a:t>
            </a:r>
          </a:p>
          <a:p>
            <a:r>
              <a:rPr lang="sr-Cyrl-RS" sz="1800" b="1" dirty="0" smtClean="0"/>
              <a:t>Застарелост</a:t>
            </a:r>
          </a:p>
          <a:p>
            <a:r>
              <a:rPr lang="sr-Cyrl-RS" sz="1800" b="1" dirty="0" smtClean="0"/>
              <a:t>Извршење новчане казне</a:t>
            </a:r>
          </a:p>
          <a:p>
            <a:r>
              <a:rPr lang="sr-Cyrl-RS" sz="1800" b="1" smtClean="0"/>
              <a:t>Брисање изречене мере из евиденције</a:t>
            </a:r>
            <a:endParaRPr lang="en-US" sz="1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dirty="0" smtClean="0"/>
              <a:t>Акте суда и јавног извршитеља и писмена странака и других учесника у извршном поступку и поступку обезбеђења </a:t>
            </a:r>
            <a:r>
              <a:rPr lang="sr-Cyrl-RS" sz="2000" b="1" dirty="0" smtClean="0"/>
              <a:t>доставља јавни извршитељ </a:t>
            </a:r>
            <a:r>
              <a:rPr lang="sr-Cyrl-RS" sz="2000" dirty="0" smtClean="0"/>
              <a:t>ако суд није искључиво надлежан за извршење, у ком случају достављање обавља суд. </a:t>
            </a:r>
          </a:p>
          <a:p>
            <a:r>
              <a:rPr lang="sr-Cyrl-RS" sz="2000" b="1" u="sng" dirty="0" smtClean="0"/>
              <a:t>Извршне исправе (чл.41)</a:t>
            </a:r>
            <a:r>
              <a:rPr lang="sr-Cyrl-RS" sz="2000" b="1" dirty="0" smtClean="0"/>
              <a:t> </a:t>
            </a:r>
          </a:p>
          <a:p>
            <a:r>
              <a:rPr lang="sr-Cyrl-RS" sz="2000" dirty="0" smtClean="0"/>
              <a:t>Поред већ  познатих извршних исправа нови ЗИО предвиђа посебно као извршну исправу и споразум о решавању спора путем посредовања, који испуњава услове одређене законом којим се уређује посредовање у решавању спорова, а такође, код уговора о хипотеци и заложне изјаве одређено је да оне представљају извршне исправе ако су закључени у форми коју одређује закон којим се уређује хипотека, ако садрже одредбе које он предвиђа и ако су уписани у катастар непокретности као </a:t>
            </a:r>
            <a:r>
              <a:rPr lang="sr-Cyrl-RS" sz="2000" b="1" dirty="0" smtClean="0"/>
              <a:t>извршна вансудска хипотека.</a:t>
            </a:r>
            <a:r>
              <a:rPr lang="sr-Cyrl-RS" sz="2000" dirty="0" smtClean="0"/>
              <a:t>  </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Потврда о извршности одлуке</a:t>
            </a:r>
            <a:endParaRPr lang="sr-Cyrl-RS" sz="2000" b="1" dirty="0" smtClean="0"/>
          </a:p>
          <a:p>
            <a:r>
              <a:rPr lang="sr-Cyrl-RS" sz="2000" dirty="0" smtClean="0"/>
              <a:t>Уместо потврде правоснажности нови ЗИО поново уводи </a:t>
            </a:r>
            <a:r>
              <a:rPr lang="sr-Cyrl-RS" sz="2000" b="1" dirty="0" smtClean="0"/>
              <a:t>потврду о извршности</a:t>
            </a:r>
            <a:r>
              <a:rPr lang="sr-Cyrl-RS" sz="2000" dirty="0" smtClean="0"/>
              <a:t> на извршној исправи, као услов за одређивање извршења.</a:t>
            </a:r>
          </a:p>
          <a:p>
            <a:r>
              <a:rPr lang="sr-Cyrl-RS" sz="2000" b="1" u="sng" dirty="0" smtClean="0"/>
              <a:t>Прелаз потраживања и обавезе (чл.48)</a:t>
            </a:r>
            <a:endParaRPr lang="sr-Cyrl-RS" sz="2000" dirty="0" smtClean="0"/>
          </a:p>
          <a:p>
            <a:r>
              <a:rPr lang="sr-Cyrl-RS" sz="2000" dirty="0" smtClean="0"/>
              <a:t>Новина је да се извршење може одредити на предлог и у корист лица које као извршни поверилац није означено и у </a:t>
            </a:r>
            <a:r>
              <a:rPr lang="sr-Cyrl-RS" sz="2000" b="1" dirty="0" smtClean="0"/>
              <a:t>веродостојној исправи</a:t>
            </a:r>
            <a:r>
              <a:rPr lang="sr-Cyrl-RS" sz="2000" dirty="0" smtClean="0"/>
              <a:t>, ако јавном или по закону овереном  исправом  докаже да је потраживање из извршне или веродостојне исправе прешло на њега, а ако такав доказ није могућ – ако прелаз потраживања докаже правноснажном или коначном одлуком донетом у парничном, прекршајном или управном поступку, а што се сходно примењује и у односу на извршног дужника.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sr-Cyrl-RS" sz="2000" b="1" u="sng" dirty="0" smtClean="0"/>
              <a:t>Веродостојна исправа  (чл.52)</a:t>
            </a:r>
            <a:endParaRPr lang="sr-Cyrl-RS" sz="2000" dirty="0" smtClean="0"/>
          </a:p>
          <a:p>
            <a:r>
              <a:rPr lang="sr-Cyrl-RS" sz="2000" dirty="0" smtClean="0"/>
              <a:t>Поред већ постојећих  веродостојних исправа, нови ЗИО предвиђа посебно као веродостојну исправу и извод из Централног регистра хартија од вредности о стању на рачуну законитог имаоца обвезница или инструмента тржишта  новца (трезорски, благајнички и комерцијални записи) и одлука о њиховом издавању и обрачун или извод из пословних књига  за потраживање таксе за јавни медијски сервис.</a:t>
            </a:r>
          </a:p>
          <a:p>
            <a:r>
              <a:rPr lang="sr-Cyrl-RS" sz="2000" b="1" u="sng" dirty="0" smtClean="0"/>
              <a:t>Начело сразмере (чл.56)  </a:t>
            </a:r>
            <a:r>
              <a:rPr lang="sr-Cyrl-RS" sz="2000" u="sng" dirty="0" smtClean="0"/>
              <a:t> </a:t>
            </a:r>
          </a:p>
          <a:p>
            <a:r>
              <a:rPr lang="sr-Cyrl-RS" sz="2000" dirty="0" smtClean="0"/>
              <a:t>Јавни извршитељ дужан је да приликом избора средства и предмета извршења ради намирења новчаног потраживања води рачуна о сразмери између висине обавезе извршног дужника и средства и вредности предмета извршења.  </a:t>
            </a:r>
          </a:p>
          <a:p>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sr-Cyrl-RS" sz="2000" b="1" u="sng" dirty="0" smtClean="0"/>
              <a:t>Предлог за извршење на целокупној имовини извршног дужника (чл.60</a:t>
            </a:r>
            <a:r>
              <a:rPr lang="sr-Cyrl-RS" sz="2000" b="1" dirty="0" smtClean="0"/>
              <a:t>)</a:t>
            </a:r>
          </a:p>
          <a:p>
            <a:r>
              <a:rPr lang="sr-Cyrl-RS" sz="2000" dirty="0" smtClean="0"/>
              <a:t>Могућност предлагања извршења на целокупној имовини извршног дужника само на основу извршне, а не и веродостојне исправе, а институт </a:t>
            </a:r>
            <a:r>
              <a:rPr lang="sr-Cyrl-RS" sz="2000" b="1" dirty="0" smtClean="0"/>
              <a:t>изјаве о имовини</a:t>
            </a:r>
            <a:r>
              <a:rPr lang="sr-Cyrl-RS" sz="2000" dirty="0" smtClean="0"/>
              <a:t> нови ЗИО не предвиђа.</a:t>
            </a:r>
          </a:p>
          <a:p>
            <a:r>
              <a:rPr lang="sr-Cyrl-RS" sz="2000" b="1" u="sng" dirty="0" smtClean="0"/>
              <a:t>Предлог за доношење решења које има дејство решења о извршењу(чл.61)</a:t>
            </a:r>
          </a:p>
          <a:p>
            <a:r>
              <a:rPr lang="sr-Cyrl-RS" sz="2000" dirty="0" smtClean="0"/>
              <a:t>Кад је овим законом одређено да се у току спровођења извршења на заради и другим сталним новчаним примањима,ради предаје индивидуално одређених покретних ствари,ради испоруке замењивих ствари и ради враћања запосленог на рад може се донети </a:t>
            </a:r>
            <a:r>
              <a:rPr lang="sr-Cyrl-RS" sz="2000" b="1" dirty="0" smtClean="0"/>
              <a:t>решење које има дејство решења о извршењу </a:t>
            </a:r>
            <a:r>
              <a:rPr lang="sr-Cyrl-RS" sz="2000" dirty="0" smtClean="0"/>
              <a:t>(чл.295,345,346,349,350,352 и 384),и оно се доноси на предлог извршног повериоца. </a:t>
            </a:r>
            <a:r>
              <a:rPr lang="sr-Cyrl-RS" sz="2000" b="1" dirty="0" smtClean="0"/>
              <a:t> </a:t>
            </a:r>
            <a:endParaRPr lang="en-US" sz="2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6315</Words>
  <Application>Microsoft Office PowerPoint</Application>
  <PresentationFormat>On-screen Show (4:3)</PresentationFormat>
  <Paragraphs>324</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НОВИ ЗАКОН О ИЗВРШЕЊУ И ОБЕЗБЕЂЕЊУ(‘СЛ.ГЛАСНИК РС’БР.106/15)</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Doe</dc:creator>
  <cp:lastModifiedBy>savetovanje</cp:lastModifiedBy>
  <cp:revision>62</cp:revision>
  <dcterms:created xsi:type="dcterms:W3CDTF">2016-03-07T19:28:28Z</dcterms:created>
  <dcterms:modified xsi:type="dcterms:W3CDTF">2016-06-03T08:36:44Z</dcterms:modified>
</cp:coreProperties>
</file>